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0" r:id="rId2"/>
    <p:sldId id="295" r:id="rId3"/>
    <p:sldId id="288" r:id="rId4"/>
    <p:sldId id="260" r:id="rId5"/>
    <p:sldId id="289" r:id="rId6"/>
    <p:sldId id="275" r:id="rId7"/>
    <p:sldId id="276" r:id="rId8"/>
    <p:sldId id="277" r:id="rId9"/>
    <p:sldId id="274" r:id="rId10"/>
    <p:sldId id="278" r:id="rId11"/>
    <p:sldId id="272" r:id="rId12"/>
    <p:sldId id="296" r:id="rId13"/>
    <p:sldId id="293" r:id="rId14"/>
    <p:sldId id="284" r:id="rId15"/>
    <p:sldId id="271" r:id="rId16"/>
    <p:sldId id="261" r:id="rId17"/>
    <p:sldId id="292" r:id="rId18"/>
    <p:sldId id="262" r:id="rId19"/>
    <p:sldId id="297" r:id="rId20"/>
    <p:sldId id="294" r:id="rId21"/>
    <p:sldId id="300" r:id="rId22"/>
    <p:sldId id="279" r:id="rId23"/>
    <p:sldId id="280" r:id="rId24"/>
    <p:sldId id="291" r:id="rId25"/>
    <p:sldId id="298" r:id="rId26"/>
    <p:sldId id="281" r:id="rId27"/>
    <p:sldId id="282" r:id="rId28"/>
    <p:sldId id="299" r:id="rId29"/>
    <p:sldId id="30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cheng ren" initials="yr" lastIdx="2" clrIdx="0">
    <p:extLst>
      <p:ext uri="{19B8F6BF-5375-455C-9EA6-DF929625EA0E}">
        <p15:presenceInfo xmlns:p15="http://schemas.microsoft.com/office/powerpoint/2012/main" userId="11cf0a857948cd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ABB6C4-0539-42DB-A613-1D4EC942BABE}" v="76" dt="2018-12-12T23:48:27.990"/>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5" d="100"/>
          <a:sy n="55" d="100"/>
        </p:scale>
        <p:origin x="758" y="43"/>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12/14/2018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12/14/2018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a:t>
            </a:fld>
            <a:endParaRPr lang="en-US" altLang="zh-CN" dirty="0"/>
          </a:p>
        </p:txBody>
      </p:sp>
    </p:spTree>
    <p:extLst>
      <p:ext uri="{BB962C8B-B14F-4D97-AF65-F5344CB8AC3E}">
        <p14:creationId xmlns:p14="http://schemas.microsoft.com/office/powerpoint/2010/main" val="3167091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2</a:t>
            </a:fld>
            <a:endParaRPr lang="zh-CN" altLang="en-US" dirty="0"/>
          </a:p>
        </p:txBody>
      </p:sp>
    </p:spTree>
    <p:extLst>
      <p:ext uri="{BB962C8B-B14F-4D97-AF65-F5344CB8AC3E}">
        <p14:creationId xmlns:p14="http://schemas.microsoft.com/office/powerpoint/2010/main" val="230596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3</a:t>
            </a:fld>
            <a:endParaRPr lang="zh-CN" altLang="en-US" dirty="0"/>
          </a:p>
        </p:txBody>
      </p:sp>
    </p:spTree>
    <p:extLst>
      <p:ext uri="{BB962C8B-B14F-4D97-AF65-F5344CB8AC3E}">
        <p14:creationId xmlns:p14="http://schemas.microsoft.com/office/powerpoint/2010/main" val="4257414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5</a:t>
            </a:fld>
            <a:endParaRPr lang="zh-CN" altLang="en-US" dirty="0"/>
          </a:p>
        </p:txBody>
      </p:sp>
    </p:spTree>
    <p:extLst>
      <p:ext uri="{BB962C8B-B14F-4D97-AF65-F5344CB8AC3E}">
        <p14:creationId xmlns:p14="http://schemas.microsoft.com/office/powerpoint/2010/main" val="4086827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ltLang="zh-CN"/>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12/14/2018</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12/14/2018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ltLang="zh-CN"/>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12/14/2018</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12/14/2018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ltLang="zh-CN"/>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12/14/2018</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12/14/2018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12/14/2018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12/14/2018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12/14/2018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CN"/>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12/14/2018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ltLang="zh-CN"/>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12/14/2018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ltLang="zh-CN"/>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12/14/2018</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19.xml.rels><?xml version="1.0" encoding="UTF-8" standalone="yes"?>
<Relationships xmlns="http://schemas.openxmlformats.org/package/2006/relationships"><Relationship Id="rId8" Type="http://schemas.openxmlformats.org/officeDocument/2006/relationships/image" Target="../media/image90.jpg"/><Relationship Id="rId13" Type="http://schemas.openxmlformats.org/officeDocument/2006/relationships/image" Target="../media/image94.jpg"/><Relationship Id="rId3" Type="http://schemas.openxmlformats.org/officeDocument/2006/relationships/image" Target="../media/image86.jpg"/><Relationship Id="rId7" Type="http://schemas.openxmlformats.org/officeDocument/2006/relationships/image" Target="../media/image89.jpg"/><Relationship Id="rId12" Type="http://schemas.openxmlformats.org/officeDocument/2006/relationships/image" Target="../media/image93.jpg"/><Relationship Id="rId17" Type="http://schemas.openxmlformats.org/officeDocument/2006/relationships/image" Target="../media/image98.svg"/><Relationship Id="rId2" Type="http://schemas.openxmlformats.org/officeDocument/2006/relationships/image" Target="../media/image85.jpg"/><Relationship Id="rId16" Type="http://schemas.openxmlformats.org/officeDocument/2006/relationships/image" Target="../media/image97.png"/><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92.jpg"/><Relationship Id="rId5" Type="http://schemas.openxmlformats.org/officeDocument/2006/relationships/image" Target="../media/image88.png"/><Relationship Id="rId15" Type="http://schemas.openxmlformats.org/officeDocument/2006/relationships/image" Target="../media/image96.jpg"/><Relationship Id="rId10" Type="http://schemas.microsoft.com/office/2007/relationships/hdphoto" Target="../media/hdphoto2.wdp"/><Relationship Id="rId4" Type="http://schemas.openxmlformats.org/officeDocument/2006/relationships/image" Target="../media/image87.jpg"/><Relationship Id="rId9" Type="http://schemas.openxmlformats.org/officeDocument/2006/relationships/image" Target="../media/image91.png"/><Relationship Id="rId14" Type="http://schemas.openxmlformats.org/officeDocument/2006/relationships/image" Target="../media/image95.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svg"/><Relationship Id="rId2" Type="http://schemas.openxmlformats.org/officeDocument/2006/relationships/image" Target="../media/image99.png"/><Relationship Id="rId1" Type="http://schemas.openxmlformats.org/officeDocument/2006/relationships/slideLayout" Target="../slideLayouts/slideLayout4.xml"/><Relationship Id="rId6" Type="http://schemas.openxmlformats.org/officeDocument/2006/relationships/image" Target="../media/image10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104.png"/></Relationships>
</file>

<file path=ppt/slides/_rels/slide21.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4" Type="http://schemas.openxmlformats.org/officeDocument/2006/relationships/image" Target="../media/image123.svg"/></Relationships>
</file>

<file path=ppt/slides/_rels/slide25.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 Id="rId5" Type="http://schemas.openxmlformats.org/officeDocument/2006/relationships/image" Target="../media/image130.svg"/><Relationship Id="rId4" Type="http://schemas.openxmlformats.org/officeDocument/2006/relationships/image" Target="../media/image129.png"/></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 Id="rId5" Type="http://schemas.openxmlformats.org/officeDocument/2006/relationships/image" Target="../media/image134.svg"/><Relationship Id="rId4" Type="http://schemas.openxmlformats.org/officeDocument/2006/relationships/image" Target="../media/image133.png"/></Relationships>
</file>

<file path=ppt/slides/_rels/slide28.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4.svg"/><Relationship Id="rId4" Type="http://schemas.openxmlformats.org/officeDocument/2006/relationships/image" Target="../media/image143.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house-prices-advanced-regression-techniqu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46220" y="1780344"/>
            <a:ext cx="7847398" cy="2240965"/>
          </a:xfrm>
        </p:spPr>
        <p:txBody>
          <a:bodyPr rtlCol="0">
            <a:normAutofit fontScale="90000"/>
          </a:bodyPr>
          <a:lstStyle/>
          <a:p>
            <a:pPr algn="ctr">
              <a:lnSpc>
                <a:spcPct val="100000"/>
              </a:lnSpc>
            </a:pPr>
            <a:r>
              <a:rPr lang="en-US" altLang="zh-CN" dirty="0"/>
              <a:t>DATA MINING FOR BUSINESS</a:t>
            </a:r>
            <a:br>
              <a:rPr lang="en-US" altLang="zh-CN" sz="8800" dirty="0"/>
            </a:br>
            <a:r>
              <a:rPr lang="en-US" altLang="zh-CN" sz="4000" dirty="0"/>
              <a:t>REAL ESTATE PROJECT </a:t>
            </a:r>
            <a:endParaRPr lang="zh-CN" altLang="en-US" sz="4000" dirty="0"/>
          </a:p>
        </p:txBody>
      </p:sp>
      <p:sp>
        <p:nvSpPr>
          <p:cNvPr id="3" name="副标题 2"/>
          <p:cNvSpPr>
            <a:spLocks noGrp="1"/>
          </p:cNvSpPr>
          <p:nvPr>
            <p:ph type="subTitle" idx="1"/>
          </p:nvPr>
        </p:nvSpPr>
        <p:spPr>
          <a:xfrm>
            <a:off x="3175199" y="4458760"/>
            <a:ext cx="8500062" cy="974374"/>
          </a:xfrm>
        </p:spPr>
        <p:txBody>
          <a:bodyPr rtlCol="0">
            <a:normAutofit fontScale="92500" lnSpcReduction="20000"/>
          </a:bodyPr>
          <a:lstStyle/>
          <a:p>
            <a:pPr algn="ctr">
              <a:lnSpc>
                <a:spcPct val="150000"/>
              </a:lnSpc>
            </a:pPr>
            <a:r>
              <a:rPr lang="en-US" altLang="zh-CN" dirty="0"/>
              <a:t>Group: Team 9 </a:t>
            </a:r>
          </a:p>
          <a:p>
            <a:pPr algn="ctr">
              <a:lnSpc>
                <a:spcPct val="150000"/>
              </a:lnSpc>
            </a:pPr>
            <a:r>
              <a:rPr lang="en-US" altLang="zh-CN" dirty="0" err="1"/>
              <a:t>Tiange</a:t>
            </a:r>
            <a:r>
              <a:rPr lang="en-US" altLang="zh-CN" dirty="0"/>
              <a:t> Li    Yicheng Ren    Andi Zheng    </a:t>
            </a:r>
            <a:r>
              <a:rPr lang="en-US" altLang="zh-CN" dirty="0" err="1"/>
              <a:t>Kuan</a:t>
            </a:r>
            <a:r>
              <a:rPr lang="en-US" altLang="zh-CN" dirty="0"/>
              <a:t> Jiang </a:t>
            </a:r>
          </a:p>
        </p:txBody>
      </p:sp>
    </p:spTree>
    <p:extLst>
      <p:ext uri="{BB962C8B-B14F-4D97-AF65-F5344CB8AC3E}">
        <p14:creationId xmlns:p14="http://schemas.microsoft.com/office/powerpoint/2010/main" val="166635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7A5A-6500-40DA-A6A0-E73A41EF4358}"/>
              </a:ext>
            </a:extLst>
          </p:cNvPr>
          <p:cNvSpPr>
            <a:spLocks noGrp="1"/>
          </p:cNvSpPr>
          <p:nvPr>
            <p:ph type="title"/>
          </p:nvPr>
        </p:nvSpPr>
        <p:spPr/>
        <p:txBody>
          <a:bodyPr/>
          <a:lstStyle/>
          <a:p>
            <a:r>
              <a:rPr lang="en-US" altLang="zh-CN" dirty="0"/>
              <a:t>Data processing-transforming</a:t>
            </a:r>
            <a:endParaRPr lang="zh-CN" altLang="en-US" dirty="0"/>
          </a:p>
        </p:txBody>
      </p:sp>
      <p:pic>
        <p:nvPicPr>
          <p:cNvPr id="5" name="Content Placeholder 4">
            <a:extLst>
              <a:ext uri="{FF2B5EF4-FFF2-40B4-BE49-F238E27FC236}">
                <a16:creationId xmlns:a16="http://schemas.microsoft.com/office/drawing/2014/main" id="{6D659B11-FFCC-4767-896E-3CEA4DD978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0296" y="2667140"/>
            <a:ext cx="1935648" cy="3185436"/>
          </a:xfrm>
        </p:spPr>
      </p:pic>
      <p:pic>
        <p:nvPicPr>
          <p:cNvPr id="7" name="Picture 6">
            <a:extLst>
              <a:ext uri="{FF2B5EF4-FFF2-40B4-BE49-F238E27FC236}">
                <a16:creationId xmlns:a16="http://schemas.microsoft.com/office/drawing/2014/main" id="{1F383A28-F94C-4A66-B57F-723A243CA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811" y="2973881"/>
            <a:ext cx="7559695" cy="1600339"/>
          </a:xfrm>
          <a:prstGeom prst="rect">
            <a:avLst/>
          </a:prstGeom>
        </p:spPr>
      </p:pic>
      <p:pic>
        <p:nvPicPr>
          <p:cNvPr id="9" name="Picture 8">
            <a:extLst>
              <a:ext uri="{FF2B5EF4-FFF2-40B4-BE49-F238E27FC236}">
                <a16:creationId xmlns:a16="http://schemas.microsoft.com/office/drawing/2014/main" id="{B339BBCF-372F-434F-B697-19C8A8A6CA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811" y="4896614"/>
            <a:ext cx="2956816" cy="823031"/>
          </a:xfrm>
          <a:prstGeom prst="rect">
            <a:avLst/>
          </a:prstGeom>
        </p:spPr>
      </p:pic>
      <p:pic>
        <p:nvPicPr>
          <p:cNvPr id="10" name="Graphic 9" descr="Clipboard">
            <a:extLst>
              <a:ext uri="{FF2B5EF4-FFF2-40B4-BE49-F238E27FC236}">
                <a16:creationId xmlns:a16="http://schemas.microsoft.com/office/drawing/2014/main" id="{12D0232A-08D9-4D13-8919-7AC8B305C1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42205" y="690199"/>
            <a:ext cx="914400" cy="914400"/>
          </a:xfrm>
          <a:prstGeom prst="rect">
            <a:avLst/>
          </a:prstGeom>
        </p:spPr>
      </p:pic>
      <p:sp>
        <p:nvSpPr>
          <p:cNvPr id="3" name="Arrow: Right 2">
            <a:extLst>
              <a:ext uri="{FF2B5EF4-FFF2-40B4-BE49-F238E27FC236}">
                <a16:creationId xmlns:a16="http://schemas.microsoft.com/office/drawing/2014/main" id="{3A61E619-DF26-4AB1-8559-CBF32AA3984E}"/>
              </a:ext>
            </a:extLst>
          </p:cNvPr>
          <p:cNvSpPr/>
          <p:nvPr/>
        </p:nvSpPr>
        <p:spPr>
          <a:xfrm>
            <a:off x="7486494" y="5146401"/>
            <a:ext cx="772357" cy="323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a:extLst>
              <a:ext uri="{FF2B5EF4-FFF2-40B4-BE49-F238E27FC236}">
                <a16:creationId xmlns:a16="http://schemas.microsoft.com/office/drawing/2014/main" id="{5936F95C-5955-45AF-B843-E426C73204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4491" y="4944031"/>
            <a:ext cx="2324301" cy="1051651"/>
          </a:xfrm>
          <a:prstGeom prst="rect">
            <a:avLst/>
          </a:prstGeom>
        </p:spPr>
      </p:pic>
      <p:sp>
        <p:nvSpPr>
          <p:cNvPr id="8" name="TextBox 7">
            <a:extLst>
              <a:ext uri="{FF2B5EF4-FFF2-40B4-BE49-F238E27FC236}">
                <a16:creationId xmlns:a16="http://schemas.microsoft.com/office/drawing/2014/main" id="{5D67BC8A-B10E-45F7-A3F8-949B689FABBF}"/>
              </a:ext>
            </a:extLst>
          </p:cNvPr>
          <p:cNvSpPr txBox="1"/>
          <p:nvPr/>
        </p:nvSpPr>
        <p:spPr>
          <a:xfrm>
            <a:off x="8848046" y="5983135"/>
            <a:ext cx="1797190" cy="369332"/>
          </a:xfrm>
          <a:prstGeom prst="rect">
            <a:avLst/>
          </a:prstGeom>
          <a:noFill/>
        </p:spPr>
        <p:txBody>
          <a:bodyPr wrap="square" rtlCol="0">
            <a:spAutoFit/>
          </a:bodyPr>
          <a:lstStyle/>
          <a:p>
            <a:r>
              <a:rPr lang="en-US" altLang="zh-CN" dirty="0"/>
              <a:t>Cleaned dataset</a:t>
            </a:r>
            <a:endParaRPr lang="zh-CN" altLang="en-US" dirty="0"/>
          </a:p>
        </p:txBody>
      </p:sp>
      <p:sp>
        <p:nvSpPr>
          <p:cNvPr id="4" name="TextBox 3">
            <a:extLst>
              <a:ext uri="{FF2B5EF4-FFF2-40B4-BE49-F238E27FC236}">
                <a16:creationId xmlns:a16="http://schemas.microsoft.com/office/drawing/2014/main" id="{D30BDC43-231D-470F-9B40-AE47DE2E4BF4}"/>
              </a:ext>
            </a:extLst>
          </p:cNvPr>
          <p:cNvSpPr txBox="1"/>
          <p:nvPr/>
        </p:nvSpPr>
        <p:spPr>
          <a:xfrm>
            <a:off x="3976220" y="2401700"/>
            <a:ext cx="3018407" cy="369332"/>
          </a:xfrm>
          <a:prstGeom prst="rect">
            <a:avLst/>
          </a:prstGeom>
          <a:noFill/>
        </p:spPr>
        <p:txBody>
          <a:bodyPr wrap="square" rtlCol="0">
            <a:spAutoFit/>
          </a:bodyPr>
          <a:lstStyle/>
          <a:p>
            <a:r>
              <a:rPr lang="en-US" altLang="zh-CN" dirty="0"/>
              <a:t>For linear regression specially</a:t>
            </a:r>
            <a:endParaRPr lang="zh-CN" altLang="en-US" dirty="0"/>
          </a:p>
        </p:txBody>
      </p:sp>
    </p:spTree>
    <p:extLst>
      <p:ext uri="{BB962C8B-B14F-4D97-AF65-F5344CB8AC3E}">
        <p14:creationId xmlns:p14="http://schemas.microsoft.com/office/powerpoint/2010/main" val="424005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B3BC-8F2E-4A85-8470-06E598EB8FCF}"/>
              </a:ext>
            </a:extLst>
          </p:cNvPr>
          <p:cNvSpPr>
            <a:spLocks noGrp="1"/>
          </p:cNvSpPr>
          <p:nvPr>
            <p:ph type="title"/>
          </p:nvPr>
        </p:nvSpPr>
        <p:spPr/>
        <p:txBody>
          <a:bodyPr/>
          <a:lstStyle/>
          <a:p>
            <a:r>
              <a:rPr lang="en-US" altLang="zh-CN" dirty="0"/>
              <a:t>Cluster for training data </a:t>
            </a:r>
            <a:endParaRPr lang="zh-CN" altLang="en-US" dirty="0"/>
          </a:p>
        </p:txBody>
      </p:sp>
      <p:pic>
        <p:nvPicPr>
          <p:cNvPr id="5" name="Content Placeholder 4">
            <a:extLst>
              <a:ext uri="{FF2B5EF4-FFF2-40B4-BE49-F238E27FC236}">
                <a16:creationId xmlns:a16="http://schemas.microsoft.com/office/drawing/2014/main" id="{A358B6C6-904E-421D-94F8-10EFB918D1C3}"/>
              </a:ext>
            </a:extLst>
          </p:cNvPr>
          <p:cNvPicPr>
            <a:picLocks noGrp="1" noChangeAspect="1"/>
          </p:cNvPicPr>
          <p:nvPr>
            <p:ph idx="1"/>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1180"/>
          <a:stretch/>
        </p:blipFill>
        <p:spPr>
          <a:xfrm>
            <a:off x="58575" y="2157433"/>
            <a:ext cx="3965028" cy="4456432"/>
          </a:xfrm>
        </p:spPr>
      </p:pic>
      <p:pic>
        <p:nvPicPr>
          <p:cNvPr id="7" name="Picture 6">
            <a:extLst>
              <a:ext uri="{FF2B5EF4-FFF2-40B4-BE49-F238E27FC236}">
                <a16:creationId xmlns:a16="http://schemas.microsoft.com/office/drawing/2014/main" id="{AE9A5480-2E62-44BD-981C-750C9829F790}"/>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9" t="17815" r="59769" b="14158"/>
          <a:stretch/>
        </p:blipFill>
        <p:spPr>
          <a:xfrm>
            <a:off x="3905819" y="1862948"/>
            <a:ext cx="3369479" cy="2642728"/>
          </a:xfrm>
          <a:prstGeom prst="rect">
            <a:avLst/>
          </a:prstGeom>
        </p:spPr>
      </p:pic>
      <p:pic>
        <p:nvPicPr>
          <p:cNvPr id="13" name="Graphic 12" descr="Pie chart">
            <a:extLst>
              <a:ext uri="{FF2B5EF4-FFF2-40B4-BE49-F238E27FC236}">
                <a16:creationId xmlns:a16="http://schemas.microsoft.com/office/drawing/2014/main" id="{50E2F1FB-51B0-4441-AFF6-96FB2DF864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2983" y="690199"/>
            <a:ext cx="914400" cy="914400"/>
          </a:xfrm>
          <a:prstGeom prst="rect">
            <a:avLst/>
          </a:prstGeom>
        </p:spPr>
      </p:pic>
      <p:pic>
        <p:nvPicPr>
          <p:cNvPr id="8" name="Picture 7">
            <a:extLst>
              <a:ext uri="{FF2B5EF4-FFF2-40B4-BE49-F238E27FC236}">
                <a16:creationId xmlns:a16="http://schemas.microsoft.com/office/drawing/2014/main" id="{53BA9ED7-9751-44CD-B969-8C73AB2BC099}"/>
              </a:ext>
            </a:extLst>
          </p:cNvPr>
          <p:cNvPicPr>
            <a:picLocks noChangeAspect="1"/>
          </p:cNvPicPr>
          <p:nvPr/>
        </p:nvPicPr>
        <p:blipFill>
          <a:blip r:embed="rId5"/>
          <a:stretch>
            <a:fillRect/>
          </a:stretch>
        </p:blipFill>
        <p:spPr>
          <a:xfrm>
            <a:off x="4249489" y="4505676"/>
            <a:ext cx="7223330" cy="2083780"/>
          </a:xfrm>
          <a:prstGeom prst="rect">
            <a:avLst/>
          </a:prstGeom>
        </p:spPr>
      </p:pic>
      <p:pic>
        <p:nvPicPr>
          <p:cNvPr id="9" name="Picture 8">
            <a:extLst>
              <a:ext uri="{FF2B5EF4-FFF2-40B4-BE49-F238E27FC236}">
                <a16:creationId xmlns:a16="http://schemas.microsoft.com/office/drawing/2014/main" id="{8ADA3768-79B1-49A9-8805-8E2A1A8DDF7F}"/>
              </a:ext>
            </a:extLst>
          </p:cNvPr>
          <p:cNvPicPr>
            <a:picLocks noChangeAspect="1"/>
          </p:cNvPicPr>
          <p:nvPr/>
        </p:nvPicPr>
        <p:blipFill>
          <a:blip r:embed="rId6"/>
          <a:stretch>
            <a:fillRect/>
          </a:stretch>
        </p:blipFill>
        <p:spPr>
          <a:xfrm>
            <a:off x="7861154" y="1966384"/>
            <a:ext cx="2789496" cy="2419265"/>
          </a:xfrm>
          <a:prstGeom prst="rect">
            <a:avLst/>
          </a:prstGeom>
        </p:spPr>
      </p:pic>
    </p:spTree>
    <p:extLst>
      <p:ext uri="{BB962C8B-B14F-4D97-AF65-F5344CB8AC3E}">
        <p14:creationId xmlns:p14="http://schemas.microsoft.com/office/powerpoint/2010/main" val="329382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153D-B912-44D7-B737-B533E317C159}"/>
              </a:ext>
            </a:extLst>
          </p:cNvPr>
          <p:cNvSpPr>
            <a:spLocks noGrp="1"/>
          </p:cNvSpPr>
          <p:nvPr>
            <p:ph type="title"/>
          </p:nvPr>
        </p:nvSpPr>
        <p:spPr/>
        <p:txBody>
          <a:bodyPr/>
          <a:lstStyle/>
          <a:p>
            <a:r>
              <a:rPr lang="en-US" altLang="zh-CN" dirty="0"/>
              <a:t>Cluster for training data-PCA</a:t>
            </a:r>
            <a:endParaRPr lang="zh-CN" altLang="en-US" dirty="0"/>
          </a:p>
        </p:txBody>
      </p:sp>
      <p:pic>
        <p:nvPicPr>
          <p:cNvPr id="7" name="Picture 6">
            <a:extLst>
              <a:ext uri="{FF2B5EF4-FFF2-40B4-BE49-F238E27FC236}">
                <a16:creationId xmlns:a16="http://schemas.microsoft.com/office/drawing/2014/main" id="{86C649AC-0256-4CAE-8A57-36EF541D934B}"/>
              </a:ext>
            </a:extLst>
          </p:cNvPr>
          <p:cNvPicPr>
            <a:picLocks noChangeAspect="1"/>
          </p:cNvPicPr>
          <p:nvPr/>
        </p:nvPicPr>
        <p:blipFill>
          <a:blip r:embed="rId2"/>
          <a:stretch>
            <a:fillRect/>
          </a:stretch>
        </p:blipFill>
        <p:spPr>
          <a:xfrm>
            <a:off x="643696" y="2207874"/>
            <a:ext cx="5845989" cy="1853356"/>
          </a:xfrm>
          <a:prstGeom prst="rect">
            <a:avLst/>
          </a:prstGeom>
        </p:spPr>
      </p:pic>
      <p:pic>
        <p:nvPicPr>
          <p:cNvPr id="8" name="Picture 7">
            <a:extLst>
              <a:ext uri="{FF2B5EF4-FFF2-40B4-BE49-F238E27FC236}">
                <a16:creationId xmlns:a16="http://schemas.microsoft.com/office/drawing/2014/main" id="{DBE5FE14-0206-494F-A0A1-B2666FA8049F}"/>
              </a:ext>
            </a:extLst>
          </p:cNvPr>
          <p:cNvPicPr>
            <a:picLocks noChangeAspect="1"/>
          </p:cNvPicPr>
          <p:nvPr/>
        </p:nvPicPr>
        <p:blipFill>
          <a:blip r:embed="rId3"/>
          <a:stretch>
            <a:fillRect/>
          </a:stretch>
        </p:blipFill>
        <p:spPr>
          <a:xfrm>
            <a:off x="643696" y="4440648"/>
            <a:ext cx="6559265" cy="1853355"/>
          </a:xfrm>
          <a:prstGeom prst="rect">
            <a:avLst/>
          </a:prstGeom>
        </p:spPr>
      </p:pic>
      <p:sp>
        <p:nvSpPr>
          <p:cNvPr id="3" name="TextBox 2">
            <a:extLst>
              <a:ext uri="{FF2B5EF4-FFF2-40B4-BE49-F238E27FC236}">
                <a16:creationId xmlns:a16="http://schemas.microsoft.com/office/drawing/2014/main" id="{5D4CC5E3-BDE0-4823-A3BB-73F063DAD56D}"/>
              </a:ext>
            </a:extLst>
          </p:cNvPr>
          <p:cNvSpPr txBox="1"/>
          <p:nvPr/>
        </p:nvSpPr>
        <p:spPr>
          <a:xfrm>
            <a:off x="7540312" y="2907068"/>
            <a:ext cx="426698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Judge a house’s rough price class</a:t>
            </a:r>
          </a:p>
          <a:p>
            <a:endParaRPr lang="en-US" dirty="0"/>
          </a:p>
          <a:p>
            <a:pPr marL="285750" indent="-285750">
              <a:buFont typeface="Arial" panose="020B0604020202020204" pitchFamily="34" charset="0"/>
              <a:buChar char="•"/>
            </a:pPr>
            <a:r>
              <a:rPr lang="en-US" dirty="0"/>
              <a:t>General conclusion from cluster:</a:t>
            </a:r>
          </a:p>
          <a:p>
            <a:pPr marL="285750" indent="-285750">
              <a:buFont typeface="Arial" panose="020B0604020202020204" pitchFamily="34" charset="0"/>
              <a:buChar char="•"/>
            </a:pPr>
            <a:endParaRPr lang="en-US" dirty="0"/>
          </a:p>
          <a:p>
            <a:pPr marL="742950" lvl="1" indent="-285750">
              <a:buFont typeface="Wingdings" panose="05000000000000000000" pitchFamily="2" charset="2"/>
              <a:buChar char="Ø"/>
            </a:pPr>
            <a:r>
              <a:rPr lang="en-US" dirty="0"/>
              <a:t>The houses with large size of garages are easily divided in high group.</a:t>
            </a:r>
          </a:p>
          <a:p>
            <a:endParaRPr lang="en-US" dirty="0"/>
          </a:p>
        </p:txBody>
      </p:sp>
      <p:pic>
        <p:nvPicPr>
          <p:cNvPr id="6" name="Graphic 5" descr="Briefcase">
            <a:extLst>
              <a:ext uri="{FF2B5EF4-FFF2-40B4-BE49-F238E27FC236}">
                <a16:creationId xmlns:a16="http://schemas.microsoft.com/office/drawing/2014/main" id="{1C1BBE5A-414C-4C78-8C79-9F4F9206B9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0688" y="684255"/>
            <a:ext cx="914400" cy="914400"/>
          </a:xfrm>
          <a:prstGeom prst="rect">
            <a:avLst/>
          </a:prstGeom>
        </p:spPr>
      </p:pic>
    </p:spTree>
    <p:extLst>
      <p:ext uri="{BB962C8B-B14F-4D97-AF65-F5344CB8AC3E}">
        <p14:creationId xmlns:p14="http://schemas.microsoft.com/office/powerpoint/2010/main" val="378936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9B46-1FC6-4949-8C5A-DD5329769364}"/>
              </a:ext>
            </a:extLst>
          </p:cNvPr>
          <p:cNvSpPr>
            <a:spLocks noGrp="1"/>
          </p:cNvSpPr>
          <p:nvPr>
            <p:ph type="title"/>
          </p:nvPr>
        </p:nvSpPr>
        <p:spPr/>
        <p:txBody>
          <a:bodyPr/>
          <a:lstStyle/>
          <a:p>
            <a:r>
              <a:rPr lang="en-US" altLang="zh-CN" dirty="0"/>
              <a:t>Cluster for testing data-PCA</a:t>
            </a:r>
            <a:endParaRPr lang="en-US" dirty="0"/>
          </a:p>
        </p:txBody>
      </p:sp>
      <p:pic>
        <p:nvPicPr>
          <p:cNvPr id="6" name="Content Placeholder 5">
            <a:extLst>
              <a:ext uri="{FF2B5EF4-FFF2-40B4-BE49-F238E27FC236}">
                <a16:creationId xmlns:a16="http://schemas.microsoft.com/office/drawing/2014/main" id="{A587C540-8C81-4B07-A0C5-6D78A5177F46}"/>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07" r="407" b="-7587"/>
          <a:stretch/>
        </p:blipFill>
        <p:spPr>
          <a:xfrm>
            <a:off x="307042" y="4540456"/>
            <a:ext cx="6536748" cy="2017973"/>
          </a:xfrm>
        </p:spPr>
      </p:pic>
      <p:pic>
        <p:nvPicPr>
          <p:cNvPr id="4" name="Picture 3">
            <a:extLst>
              <a:ext uri="{FF2B5EF4-FFF2-40B4-BE49-F238E27FC236}">
                <a16:creationId xmlns:a16="http://schemas.microsoft.com/office/drawing/2014/main" id="{EC7DE679-7806-486A-AFE6-6B34B4566A6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7042" y="1912076"/>
            <a:ext cx="3036672" cy="2628380"/>
          </a:xfrm>
          <a:prstGeom prst="rect">
            <a:avLst/>
          </a:prstGeom>
        </p:spPr>
      </p:pic>
      <p:pic>
        <p:nvPicPr>
          <p:cNvPr id="8" name="Picture 7">
            <a:extLst>
              <a:ext uri="{FF2B5EF4-FFF2-40B4-BE49-F238E27FC236}">
                <a16:creationId xmlns:a16="http://schemas.microsoft.com/office/drawing/2014/main" id="{CBEF2277-E9D1-4A1D-88D1-DFB3F1FEF4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8489" y="2470505"/>
            <a:ext cx="4282128" cy="3348316"/>
          </a:xfrm>
          <a:prstGeom prst="rect">
            <a:avLst/>
          </a:prstGeom>
        </p:spPr>
      </p:pic>
      <p:pic>
        <p:nvPicPr>
          <p:cNvPr id="5" name="Graphic 4" descr="Megaphone">
            <a:extLst>
              <a:ext uri="{FF2B5EF4-FFF2-40B4-BE49-F238E27FC236}">
                <a16:creationId xmlns:a16="http://schemas.microsoft.com/office/drawing/2014/main" id="{D99FD618-4359-4AD4-99B5-36791651F6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4874" y="690199"/>
            <a:ext cx="914400" cy="914400"/>
          </a:xfrm>
          <a:prstGeom prst="rect">
            <a:avLst/>
          </a:prstGeom>
        </p:spPr>
      </p:pic>
      <p:sp>
        <p:nvSpPr>
          <p:cNvPr id="9" name="TextBox 8">
            <a:extLst>
              <a:ext uri="{FF2B5EF4-FFF2-40B4-BE49-F238E27FC236}">
                <a16:creationId xmlns:a16="http://schemas.microsoft.com/office/drawing/2014/main" id="{A8830AE9-99EF-45CE-BC06-86BC6C987B2E}"/>
              </a:ext>
            </a:extLst>
          </p:cNvPr>
          <p:cNvSpPr txBox="1"/>
          <p:nvPr/>
        </p:nvSpPr>
        <p:spPr>
          <a:xfrm>
            <a:off x="4257466" y="2390337"/>
            <a:ext cx="2256113" cy="1754326"/>
          </a:xfrm>
          <a:prstGeom prst="rect">
            <a:avLst/>
          </a:prstGeom>
          <a:noFill/>
        </p:spPr>
        <p:txBody>
          <a:bodyPr wrap="square" rtlCol="0">
            <a:spAutoFit/>
          </a:bodyPr>
          <a:lstStyle/>
          <a:p>
            <a:r>
              <a:rPr lang="en-US" dirty="0"/>
              <a:t>Question:</a:t>
            </a:r>
          </a:p>
          <a:p>
            <a:endParaRPr lang="en-US" dirty="0"/>
          </a:p>
          <a:p>
            <a:r>
              <a:rPr lang="en-US" dirty="0"/>
              <a:t>No overlapping attributes for testing and training data  through PCA</a:t>
            </a:r>
          </a:p>
        </p:txBody>
      </p:sp>
    </p:spTree>
    <p:extLst>
      <p:ext uri="{BB962C8B-B14F-4D97-AF65-F5344CB8AC3E}">
        <p14:creationId xmlns:p14="http://schemas.microsoft.com/office/powerpoint/2010/main" val="56828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7C8C-18BD-4818-87D3-88DC453C9274}"/>
              </a:ext>
            </a:extLst>
          </p:cNvPr>
          <p:cNvSpPr>
            <a:spLocks noGrp="1"/>
          </p:cNvSpPr>
          <p:nvPr>
            <p:ph type="title"/>
          </p:nvPr>
        </p:nvSpPr>
        <p:spPr/>
        <p:txBody>
          <a:bodyPr/>
          <a:lstStyle/>
          <a:p>
            <a:r>
              <a:rPr lang="en-US" altLang="zh-CN" dirty="0"/>
              <a:t>Classification-divide target attribute</a:t>
            </a:r>
            <a:endParaRPr lang="zh-CN" altLang="en-US" dirty="0"/>
          </a:p>
        </p:txBody>
      </p:sp>
      <p:sp>
        <p:nvSpPr>
          <p:cNvPr id="3" name="Content Placeholder 2">
            <a:extLst>
              <a:ext uri="{FF2B5EF4-FFF2-40B4-BE49-F238E27FC236}">
                <a16:creationId xmlns:a16="http://schemas.microsoft.com/office/drawing/2014/main" id="{47794A30-5155-4347-82DC-265EEFF397F2}"/>
              </a:ext>
            </a:extLst>
          </p:cNvPr>
          <p:cNvSpPr>
            <a:spLocks noGrp="1"/>
          </p:cNvSpPr>
          <p:nvPr>
            <p:ph idx="1"/>
          </p:nvPr>
        </p:nvSpPr>
        <p:spPr>
          <a:xfrm>
            <a:off x="382420" y="3429000"/>
            <a:ext cx="4576440" cy="2294692"/>
          </a:xfrm>
          <a:ln>
            <a:solidFill>
              <a:schemeClr val="tx1"/>
            </a:solidFill>
            <a:prstDash val="solid"/>
          </a:ln>
        </p:spPr>
        <p:txBody>
          <a:bodyPr/>
          <a:lstStyle/>
          <a:p>
            <a:r>
              <a:rPr lang="en-US" altLang="zh-CN" dirty="0"/>
              <a:t>Equal proportion into 3 segments</a:t>
            </a:r>
          </a:p>
          <a:p>
            <a:r>
              <a:rPr lang="en-US" altLang="zh-CN" dirty="0"/>
              <a:t>Equal proportion into 4 segments</a:t>
            </a:r>
          </a:p>
          <a:p>
            <a:r>
              <a:rPr lang="en-US" altLang="zh-CN" dirty="0"/>
              <a:t>Equal distance into 3 segments</a:t>
            </a:r>
          </a:p>
          <a:p>
            <a:r>
              <a:rPr lang="en-US" altLang="zh-CN" dirty="0"/>
              <a:t>Equal distance into 4 segments</a:t>
            </a:r>
            <a:endParaRPr lang="zh-CN" altLang="en-US" dirty="0"/>
          </a:p>
        </p:txBody>
      </p:sp>
      <p:sp>
        <p:nvSpPr>
          <p:cNvPr id="6" name="TextBox 5">
            <a:extLst>
              <a:ext uri="{FF2B5EF4-FFF2-40B4-BE49-F238E27FC236}">
                <a16:creationId xmlns:a16="http://schemas.microsoft.com/office/drawing/2014/main" id="{89906D11-908B-425F-BA05-9522CD0DD83B}"/>
              </a:ext>
            </a:extLst>
          </p:cNvPr>
          <p:cNvSpPr txBox="1"/>
          <p:nvPr/>
        </p:nvSpPr>
        <p:spPr>
          <a:xfrm>
            <a:off x="8532770" y="4212053"/>
            <a:ext cx="3445278" cy="430887"/>
          </a:xfrm>
          <a:prstGeom prst="rect">
            <a:avLst/>
          </a:prstGeom>
          <a:noFill/>
        </p:spPr>
        <p:txBody>
          <a:bodyPr wrap="square" rtlCol="0">
            <a:spAutoFit/>
          </a:bodyPr>
          <a:lstStyle/>
          <a:p>
            <a:r>
              <a:rPr lang="en-US" altLang="zh-CN" sz="2200" dirty="0"/>
              <a:t>Select the optimal segments</a:t>
            </a:r>
            <a:endParaRPr lang="zh-CN" altLang="en-US" sz="2200" dirty="0"/>
          </a:p>
        </p:txBody>
      </p:sp>
      <p:pic>
        <p:nvPicPr>
          <p:cNvPr id="7" name="Graphic 6" descr="Download">
            <a:extLst>
              <a:ext uri="{FF2B5EF4-FFF2-40B4-BE49-F238E27FC236}">
                <a16:creationId xmlns:a16="http://schemas.microsoft.com/office/drawing/2014/main" id="{D33BDB73-4FD9-459D-A2BA-545315DFB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80485" y="709890"/>
            <a:ext cx="914400" cy="914400"/>
          </a:xfrm>
          <a:prstGeom prst="rect">
            <a:avLst/>
          </a:prstGeom>
        </p:spPr>
      </p:pic>
      <p:sp>
        <p:nvSpPr>
          <p:cNvPr id="8" name="TextBox 7">
            <a:extLst>
              <a:ext uri="{FF2B5EF4-FFF2-40B4-BE49-F238E27FC236}">
                <a16:creationId xmlns:a16="http://schemas.microsoft.com/office/drawing/2014/main" id="{8DF9D4AD-2197-49F1-A698-E6FCC3A0B59D}"/>
              </a:ext>
            </a:extLst>
          </p:cNvPr>
          <p:cNvSpPr txBox="1"/>
          <p:nvPr/>
        </p:nvSpPr>
        <p:spPr>
          <a:xfrm>
            <a:off x="382420" y="2967335"/>
            <a:ext cx="4576440" cy="461665"/>
          </a:xfrm>
          <a:prstGeom prst="rect">
            <a:avLst/>
          </a:prstGeom>
          <a:noFill/>
          <a:ln>
            <a:solidFill>
              <a:schemeClr val="tx1"/>
            </a:solidFill>
            <a:prstDash val="solid"/>
          </a:ln>
        </p:spPr>
        <p:txBody>
          <a:bodyPr wrap="square" rtlCol="0">
            <a:spAutoFit/>
          </a:bodyPr>
          <a:lstStyle/>
          <a:p>
            <a:r>
              <a:rPr lang="en-US" altLang="zh-CN" sz="2400" dirty="0"/>
              <a:t>Four kinds of layered approach </a:t>
            </a:r>
            <a:endParaRPr lang="zh-CN" altLang="en-US" sz="2400" dirty="0"/>
          </a:p>
        </p:txBody>
      </p:sp>
      <p:sp>
        <p:nvSpPr>
          <p:cNvPr id="16" name="Arrow: Right 15">
            <a:extLst>
              <a:ext uri="{FF2B5EF4-FFF2-40B4-BE49-F238E27FC236}">
                <a16:creationId xmlns:a16="http://schemas.microsoft.com/office/drawing/2014/main" id="{B3ECB4A7-8746-43A2-892A-7C001D5867AB}"/>
              </a:ext>
            </a:extLst>
          </p:cNvPr>
          <p:cNvSpPr/>
          <p:nvPr/>
        </p:nvSpPr>
        <p:spPr>
          <a:xfrm>
            <a:off x="5176584" y="4199139"/>
            <a:ext cx="3138462" cy="523782"/>
          </a:xfrm>
          <a:prstGeom prst="rightArrow">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2030A812-1A4B-4CC0-9A6C-6F240AEBAED0}"/>
              </a:ext>
            </a:extLst>
          </p:cNvPr>
          <p:cNvSpPr txBox="1"/>
          <p:nvPr/>
        </p:nvSpPr>
        <p:spPr>
          <a:xfrm>
            <a:off x="5604827" y="3552217"/>
            <a:ext cx="2710219" cy="1477328"/>
          </a:xfrm>
          <a:prstGeom prst="rect">
            <a:avLst/>
          </a:prstGeom>
          <a:noFill/>
        </p:spPr>
        <p:txBody>
          <a:bodyPr wrap="square" rtlCol="0">
            <a:spAutoFit/>
          </a:bodyPr>
          <a:lstStyle/>
          <a:p>
            <a:r>
              <a:rPr lang="en-US" altLang="zh-CN" dirty="0"/>
              <a:t>Test in models</a:t>
            </a:r>
          </a:p>
          <a:p>
            <a:r>
              <a:rPr lang="en-US" altLang="zh-CN" dirty="0"/>
              <a:t>Compare model results</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8990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3D70-E9EC-423A-9EDB-638BC5CDBECF}"/>
              </a:ext>
            </a:extLst>
          </p:cNvPr>
          <p:cNvSpPr>
            <a:spLocks noGrp="1"/>
          </p:cNvSpPr>
          <p:nvPr>
            <p:ph type="title"/>
          </p:nvPr>
        </p:nvSpPr>
        <p:spPr/>
        <p:txBody>
          <a:bodyPr/>
          <a:lstStyle/>
          <a:p>
            <a:r>
              <a:rPr lang="en-US" altLang="zh-CN" dirty="0"/>
              <a:t>Classification-dimensionality reduction</a:t>
            </a:r>
            <a:endParaRPr lang="zh-CN" altLang="en-US" dirty="0"/>
          </a:p>
        </p:txBody>
      </p:sp>
      <p:pic>
        <p:nvPicPr>
          <p:cNvPr id="5" name="Picture 4">
            <a:extLst>
              <a:ext uri="{FF2B5EF4-FFF2-40B4-BE49-F238E27FC236}">
                <a16:creationId xmlns:a16="http://schemas.microsoft.com/office/drawing/2014/main" id="{387BCDC3-EEBB-4559-A404-0DF5F0283288}"/>
              </a:ext>
            </a:extLst>
          </p:cNvPr>
          <p:cNvPicPr>
            <a:picLocks noChangeAspect="1"/>
          </p:cNvPicPr>
          <p:nvPr/>
        </p:nvPicPr>
        <p:blipFill>
          <a:blip r:embed="rId2"/>
          <a:stretch>
            <a:fillRect/>
          </a:stretch>
        </p:blipFill>
        <p:spPr>
          <a:xfrm>
            <a:off x="545322" y="2215302"/>
            <a:ext cx="3615929" cy="3129055"/>
          </a:xfrm>
          <a:prstGeom prst="rect">
            <a:avLst/>
          </a:prstGeom>
        </p:spPr>
      </p:pic>
      <p:pic>
        <p:nvPicPr>
          <p:cNvPr id="7" name="Picture 6">
            <a:extLst>
              <a:ext uri="{FF2B5EF4-FFF2-40B4-BE49-F238E27FC236}">
                <a16:creationId xmlns:a16="http://schemas.microsoft.com/office/drawing/2014/main" id="{3B54877F-2E5C-4B49-B449-B9EF70CC71D5}"/>
              </a:ext>
            </a:extLst>
          </p:cNvPr>
          <p:cNvPicPr>
            <a:picLocks noChangeAspect="1"/>
          </p:cNvPicPr>
          <p:nvPr/>
        </p:nvPicPr>
        <p:blipFill>
          <a:blip r:embed="rId3"/>
          <a:stretch>
            <a:fillRect/>
          </a:stretch>
        </p:blipFill>
        <p:spPr>
          <a:xfrm>
            <a:off x="4682503" y="3062378"/>
            <a:ext cx="2099707" cy="1619569"/>
          </a:xfrm>
          <a:prstGeom prst="rect">
            <a:avLst/>
          </a:prstGeom>
        </p:spPr>
      </p:pic>
      <p:pic>
        <p:nvPicPr>
          <p:cNvPr id="8" name="Picture 7">
            <a:extLst>
              <a:ext uri="{FF2B5EF4-FFF2-40B4-BE49-F238E27FC236}">
                <a16:creationId xmlns:a16="http://schemas.microsoft.com/office/drawing/2014/main" id="{E8077948-A6F2-4DD5-A7BB-9DD81BCC19F0}"/>
              </a:ext>
            </a:extLst>
          </p:cNvPr>
          <p:cNvPicPr>
            <a:picLocks noChangeAspect="1"/>
          </p:cNvPicPr>
          <p:nvPr/>
        </p:nvPicPr>
        <p:blipFill>
          <a:blip r:embed="rId4"/>
          <a:stretch>
            <a:fillRect/>
          </a:stretch>
        </p:blipFill>
        <p:spPr>
          <a:xfrm>
            <a:off x="7303463" y="2101664"/>
            <a:ext cx="4343215" cy="3702326"/>
          </a:xfrm>
          <a:prstGeom prst="rect">
            <a:avLst/>
          </a:prstGeom>
        </p:spPr>
      </p:pic>
      <p:grpSp>
        <p:nvGrpSpPr>
          <p:cNvPr id="13" name="Group 12">
            <a:extLst>
              <a:ext uri="{FF2B5EF4-FFF2-40B4-BE49-F238E27FC236}">
                <a16:creationId xmlns:a16="http://schemas.microsoft.com/office/drawing/2014/main" id="{D41CC5CA-79BB-4271-9053-D7A45444163E}"/>
              </a:ext>
            </a:extLst>
          </p:cNvPr>
          <p:cNvGrpSpPr/>
          <p:nvPr/>
        </p:nvGrpSpPr>
        <p:grpSpPr>
          <a:xfrm>
            <a:off x="6325296" y="5689955"/>
            <a:ext cx="1572971" cy="1076325"/>
            <a:chOff x="6094476" y="5539034"/>
            <a:chExt cx="1572971" cy="1076325"/>
          </a:xfrm>
        </p:grpSpPr>
        <p:sp>
          <p:nvSpPr>
            <p:cNvPr id="9" name="TextBox 8">
              <a:extLst>
                <a:ext uri="{FF2B5EF4-FFF2-40B4-BE49-F238E27FC236}">
                  <a16:creationId xmlns:a16="http://schemas.microsoft.com/office/drawing/2014/main" id="{552CD2BA-A29F-4691-B3C1-A9F26EAEB1BB}"/>
                </a:ext>
              </a:extLst>
            </p:cNvPr>
            <p:cNvSpPr txBox="1"/>
            <p:nvPr/>
          </p:nvSpPr>
          <p:spPr>
            <a:xfrm>
              <a:off x="6939478" y="5915869"/>
              <a:ext cx="727969" cy="369332"/>
            </a:xfrm>
            <a:prstGeom prst="rect">
              <a:avLst/>
            </a:prstGeom>
            <a:noFill/>
          </p:spPr>
          <p:txBody>
            <a:bodyPr wrap="square" rtlCol="0">
              <a:spAutoFit/>
            </a:bodyPr>
            <a:lstStyle/>
            <a:p>
              <a:r>
                <a:rPr lang="en-US" altLang="zh-CN" dirty="0"/>
                <a:t>PCA</a:t>
              </a:r>
              <a:endParaRPr lang="zh-CN" altLang="en-US" dirty="0"/>
            </a:p>
          </p:txBody>
        </p:sp>
        <p:pic>
          <p:nvPicPr>
            <p:cNvPr id="10" name="Picture 9">
              <a:extLst>
                <a:ext uri="{FF2B5EF4-FFF2-40B4-BE49-F238E27FC236}">
                  <a16:creationId xmlns:a16="http://schemas.microsoft.com/office/drawing/2014/main" id="{E0C50D47-E5A0-4FF2-9667-437A8E5ED73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094476" y="5539034"/>
              <a:ext cx="876300" cy="1076325"/>
            </a:xfrm>
            <a:prstGeom prst="rect">
              <a:avLst/>
            </a:prstGeom>
          </p:spPr>
        </p:pic>
      </p:grpSp>
      <p:grpSp>
        <p:nvGrpSpPr>
          <p:cNvPr id="12" name="Group 11">
            <a:extLst>
              <a:ext uri="{FF2B5EF4-FFF2-40B4-BE49-F238E27FC236}">
                <a16:creationId xmlns:a16="http://schemas.microsoft.com/office/drawing/2014/main" id="{2664ABC0-E8AF-4A45-A688-4F61A8B71210}"/>
              </a:ext>
            </a:extLst>
          </p:cNvPr>
          <p:cNvGrpSpPr/>
          <p:nvPr/>
        </p:nvGrpSpPr>
        <p:grpSpPr>
          <a:xfrm>
            <a:off x="695173" y="5201032"/>
            <a:ext cx="3475659" cy="1190625"/>
            <a:chOff x="695173" y="5201032"/>
            <a:chExt cx="3475659" cy="1190625"/>
          </a:xfrm>
        </p:grpSpPr>
        <p:sp>
          <p:nvSpPr>
            <p:cNvPr id="6" name="TextBox 5">
              <a:extLst>
                <a:ext uri="{FF2B5EF4-FFF2-40B4-BE49-F238E27FC236}">
                  <a16:creationId xmlns:a16="http://schemas.microsoft.com/office/drawing/2014/main" id="{276FAB6A-08B2-4D4F-B052-DAB2430F0390}"/>
                </a:ext>
              </a:extLst>
            </p:cNvPr>
            <p:cNvSpPr txBox="1"/>
            <p:nvPr/>
          </p:nvSpPr>
          <p:spPr>
            <a:xfrm>
              <a:off x="1685085" y="5619324"/>
              <a:ext cx="2485747" cy="369332"/>
            </a:xfrm>
            <a:prstGeom prst="rect">
              <a:avLst/>
            </a:prstGeom>
            <a:noFill/>
          </p:spPr>
          <p:txBody>
            <a:bodyPr wrap="square" rtlCol="0">
              <a:spAutoFit/>
            </a:bodyPr>
            <a:lstStyle/>
            <a:p>
              <a:r>
                <a:rPr lang="en-US" altLang="zh-CN" dirty="0"/>
                <a:t>Feature selection</a:t>
              </a:r>
              <a:endParaRPr lang="zh-CN" altLang="en-US" dirty="0"/>
            </a:p>
          </p:txBody>
        </p:sp>
        <p:pic>
          <p:nvPicPr>
            <p:cNvPr id="11" name="Picture 10">
              <a:extLst>
                <a:ext uri="{FF2B5EF4-FFF2-40B4-BE49-F238E27FC236}">
                  <a16:creationId xmlns:a16="http://schemas.microsoft.com/office/drawing/2014/main" id="{8124BFB0-812C-4A4F-BD8F-15D9E3A4A33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5173" y="5201032"/>
              <a:ext cx="1314450" cy="1190625"/>
            </a:xfrm>
            <a:prstGeom prst="rect">
              <a:avLst/>
            </a:prstGeom>
          </p:spPr>
        </p:pic>
      </p:grpSp>
      <p:pic>
        <p:nvPicPr>
          <p:cNvPr id="15" name="Graphic 14" descr="Checklist">
            <a:extLst>
              <a:ext uri="{FF2B5EF4-FFF2-40B4-BE49-F238E27FC236}">
                <a16:creationId xmlns:a16="http://schemas.microsoft.com/office/drawing/2014/main" id="{E52D74F5-70A4-4B83-8DBF-24D5C0893F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24150" y="650279"/>
            <a:ext cx="914400" cy="914400"/>
          </a:xfrm>
          <a:prstGeom prst="rect">
            <a:avLst/>
          </a:prstGeom>
        </p:spPr>
      </p:pic>
    </p:spTree>
    <p:extLst>
      <p:ext uri="{BB962C8B-B14F-4D97-AF65-F5344CB8AC3E}">
        <p14:creationId xmlns:p14="http://schemas.microsoft.com/office/powerpoint/2010/main" val="285622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57465"/>
            <a:ext cx="9628632" cy="1362113"/>
          </a:xfrm>
        </p:spPr>
        <p:txBody>
          <a:bodyPr/>
          <a:lstStyle/>
          <a:p>
            <a:r>
              <a:rPr lang="en-US" dirty="0"/>
              <a:t>Classification-model operation in training data</a:t>
            </a:r>
          </a:p>
        </p:txBody>
      </p:sp>
      <p:pic>
        <p:nvPicPr>
          <p:cNvPr id="24" name="Picture 23">
            <a:extLst>
              <a:ext uri="{FF2B5EF4-FFF2-40B4-BE49-F238E27FC236}">
                <a16:creationId xmlns:a16="http://schemas.microsoft.com/office/drawing/2014/main" id="{37B6B855-5917-4877-99F3-4B5F04771D5E}"/>
              </a:ext>
            </a:extLst>
          </p:cNvPr>
          <p:cNvPicPr>
            <a:picLocks noChangeAspect="1"/>
          </p:cNvPicPr>
          <p:nvPr/>
        </p:nvPicPr>
        <p:blipFill>
          <a:blip r:embed="rId2"/>
          <a:stretch>
            <a:fillRect/>
          </a:stretch>
        </p:blipFill>
        <p:spPr>
          <a:xfrm>
            <a:off x="898677" y="2820021"/>
            <a:ext cx="6150193" cy="2790576"/>
          </a:xfrm>
          <a:prstGeom prst="rect">
            <a:avLst/>
          </a:prstGeom>
        </p:spPr>
      </p:pic>
      <p:pic>
        <p:nvPicPr>
          <p:cNvPr id="28" name="Picture 27">
            <a:extLst>
              <a:ext uri="{FF2B5EF4-FFF2-40B4-BE49-F238E27FC236}">
                <a16:creationId xmlns:a16="http://schemas.microsoft.com/office/drawing/2014/main" id="{58D6500A-D988-488F-8C83-4B798836D21D}"/>
              </a:ext>
            </a:extLst>
          </p:cNvPr>
          <p:cNvPicPr>
            <a:picLocks noChangeAspect="1"/>
          </p:cNvPicPr>
          <p:nvPr/>
        </p:nvPicPr>
        <p:blipFill>
          <a:blip r:embed="rId3"/>
          <a:stretch>
            <a:fillRect/>
          </a:stretch>
        </p:blipFill>
        <p:spPr>
          <a:xfrm>
            <a:off x="8133979" y="2939824"/>
            <a:ext cx="3006499" cy="2550969"/>
          </a:xfrm>
          <a:prstGeom prst="rect">
            <a:avLst/>
          </a:prstGeom>
        </p:spPr>
      </p:pic>
      <p:sp>
        <p:nvSpPr>
          <p:cNvPr id="29" name="Arrow: Right 28">
            <a:extLst>
              <a:ext uri="{FF2B5EF4-FFF2-40B4-BE49-F238E27FC236}">
                <a16:creationId xmlns:a16="http://schemas.microsoft.com/office/drawing/2014/main" id="{D83A08FC-BA83-460F-9E30-701817899237}"/>
              </a:ext>
            </a:extLst>
          </p:cNvPr>
          <p:cNvSpPr/>
          <p:nvPr/>
        </p:nvSpPr>
        <p:spPr>
          <a:xfrm rot="10800000">
            <a:off x="7255090" y="4063595"/>
            <a:ext cx="672669" cy="303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Graphic 30" descr="Table">
            <a:extLst>
              <a:ext uri="{FF2B5EF4-FFF2-40B4-BE49-F238E27FC236}">
                <a16:creationId xmlns:a16="http://schemas.microsoft.com/office/drawing/2014/main" id="{71DFC979-3900-4DE3-9061-7DB41915FF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50531" y="681321"/>
            <a:ext cx="914400" cy="914400"/>
          </a:xfrm>
          <a:prstGeom prst="rect">
            <a:avLst/>
          </a:prstGeom>
        </p:spPr>
      </p:pic>
      <p:sp>
        <p:nvSpPr>
          <p:cNvPr id="3" name="TextBox 2">
            <a:extLst>
              <a:ext uri="{FF2B5EF4-FFF2-40B4-BE49-F238E27FC236}">
                <a16:creationId xmlns:a16="http://schemas.microsoft.com/office/drawing/2014/main" id="{718A87FF-345E-4940-9FFF-09771CEE5BDD}"/>
              </a:ext>
            </a:extLst>
          </p:cNvPr>
          <p:cNvSpPr txBox="1"/>
          <p:nvPr/>
        </p:nvSpPr>
        <p:spPr>
          <a:xfrm>
            <a:off x="1482569" y="5702002"/>
            <a:ext cx="5230981" cy="369332"/>
          </a:xfrm>
          <a:prstGeom prst="rect">
            <a:avLst/>
          </a:prstGeom>
          <a:noFill/>
        </p:spPr>
        <p:txBody>
          <a:bodyPr wrap="square" rtlCol="0">
            <a:spAutoFit/>
          </a:bodyPr>
          <a:lstStyle/>
          <a:p>
            <a:r>
              <a:rPr lang="en-US" altLang="zh-CN" dirty="0"/>
              <a:t>Neural network model with feature selection and PCA</a:t>
            </a:r>
            <a:endParaRPr lang="zh-CN" altLang="en-US" dirty="0"/>
          </a:p>
        </p:txBody>
      </p:sp>
      <p:sp>
        <p:nvSpPr>
          <p:cNvPr id="4" name="TextBox 3">
            <a:extLst>
              <a:ext uri="{FF2B5EF4-FFF2-40B4-BE49-F238E27FC236}">
                <a16:creationId xmlns:a16="http://schemas.microsoft.com/office/drawing/2014/main" id="{3EBFD0E1-868C-4528-AF48-BB7486B0B51E}"/>
              </a:ext>
            </a:extLst>
          </p:cNvPr>
          <p:cNvSpPr txBox="1"/>
          <p:nvPr/>
        </p:nvSpPr>
        <p:spPr>
          <a:xfrm>
            <a:off x="8866571" y="5490793"/>
            <a:ext cx="1682319" cy="369332"/>
          </a:xfrm>
          <a:prstGeom prst="rect">
            <a:avLst/>
          </a:prstGeom>
          <a:noFill/>
        </p:spPr>
        <p:txBody>
          <a:bodyPr wrap="square" rtlCol="0">
            <a:spAutoFit/>
          </a:bodyPr>
          <a:lstStyle/>
          <a:p>
            <a:r>
              <a:rPr lang="en-US" altLang="zh-CN" dirty="0"/>
              <a:t>Testing models</a:t>
            </a:r>
            <a:endParaRPr lang="zh-CN" altLang="en-US"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8B2E-0FD1-42B9-9758-0E04F5D5A10A}"/>
              </a:ext>
            </a:extLst>
          </p:cNvPr>
          <p:cNvSpPr>
            <a:spLocks noGrp="1"/>
          </p:cNvSpPr>
          <p:nvPr>
            <p:ph type="title"/>
          </p:nvPr>
        </p:nvSpPr>
        <p:spPr/>
        <p:txBody>
          <a:bodyPr/>
          <a:lstStyle/>
          <a:p>
            <a:r>
              <a:rPr lang="en-US" altLang="zh-CN" dirty="0"/>
              <a:t>C&amp;R</a:t>
            </a:r>
            <a:r>
              <a:rPr lang="zh-CN" altLang="en-US" dirty="0"/>
              <a:t> </a:t>
            </a:r>
            <a:r>
              <a:rPr lang="en-US" altLang="zh-CN" dirty="0"/>
              <a:t>Tree</a:t>
            </a:r>
            <a:r>
              <a:rPr lang="zh-CN" altLang="en-US" dirty="0"/>
              <a:t> </a:t>
            </a:r>
            <a:r>
              <a:rPr lang="en-US" altLang="zh-CN" dirty="0"/>
              <a:t>iteration</a:t>
            </a:r>
            <a:endParaRPr lang="en-US" dirty="0"/>
          </a:p>
        </p:txBody>
      </p:sp>
      <p:pic>
        <p:nvPicPr>
          <p:cNvPr id="6" name="Content Placeholder 5">
            <a:extLst>
              <a:ext uri="{FF2B5EF4-FFF2-40B4-BE49-F238E27FC236}">
                <a16:creationId xmlns:a16="http://schemas.microsoft.com/office/drawing/2014/main" id="{83FC39C9-D5B9-425E-84AD-923874C5EF6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3751" y="2545181"/>
            <a:ext cx="4762491" cy="3386777"/>
          </a:xfrm>
        </p:spPr>
      </p:pic>
      <p:sp>
        <p:nvSpPr>
          <p:cNvPr id="4" name="Content Placeholder 3">
            <a:extLst>
              <a:ext uri="{FF2B5EF4-FFF2-40B4-BE49-F238E27FC236}">
                <a16:creationId xmlns:a16="http://schemas.microsoft.com/office/drawing/2014/main" id="{F79F8223-4B6B-4808-95A0-3717CC7E7C33}"/>
              </a:ext>
            </a:extLst>
          </p:cNvPr>
          <p:cNvSpPr>
            <a:spLocks noGrp="1"/>
          </p:cNvSpPr>
          <p:nvPr>
            <p:ph sz="half" idx="2"/>
          </p:nvPr>
        </p:nvSpPr>
        <p:spPr>
          <a:xfrm>
            <a:off x="5556787" y="2605295"/>
            <a:ext cx="5604998" cy="3786362"/>
          </a:xfrm>
        </p:spPr>
        <p:txBody>
          <a:bodyPr/>
          <a:lstStyle/>
          <a:p>
            <a:r>
              <a:rPr lang="en-US" altLang="zh-CN" dirty="0"/>
              <a:t>Training, testing and validation(60%,25%,15%)</a:t>
            </a:r>
          </a:p>
          <a:p>
            <a:r>
              <a:rPr lang="en-US" dirty="0"/>
              <a:t>Choose the best iteration time</a:t>
            </a:r>
          </a:p>
          <a:p>
            <a:r>
              <a:rPr lang="en-US" dirty="0"/>
              <a:t>Results enhanced most in C&amp;R tree</a:t>
            </a:r>
          </a:p>
          <a:p>
            <a:pPr lvl="1"/>
            <a:endParaRPr lang="en-US" dirty="0"/>
          </a:p>
        </p:txBody>
      </p:sp>
      <p:pic>
        <p:nvPicPr>
          <p:cNvPr id="3" name="Picture 2">
            <a:extLst>
              <a:ext uri="{FF2B5EF4-FFF2-40B4-BE49-F238E27FC236}">
                <a16:creationId xmlns:a16="http://schemas.microsoft.com/office/drawing/2014/main" id="{76B55494-469F-4463-AC9F-35A8ED60F147}"/>
              </a:ext>
            </a:extLst>
          </p:cNvPr>
          <p:cNvPicPr>
            <a:picLocks noChangeAspect="1"/>
          </p:cNvPicPr>
          <p:nvPr/>
        </p:nvPicPr>
        <p:blipFill>
          <a:blip r:embed="rId3"/>
          <a:stretch>
            <a:fillRect/>
          </a:stretch>
        </p:blipFill>
        <p:spPr>
          <a:xfrm>
            <a:off x="5412558" y="4562686"/>
            <a:ext cx="6157621" cy="1130834"/>
          </a:xfrm>
          <a:prstGeom prst="rect">
            <a:avLst/>
          </a:prstGeom>
        </p:spPr>
      </p:pic>
      <p:pic>
        <p:nvPicPr>
          <p:cNvPr id="5" name="Picture 4">
            <a:extLst>
              <a:ext uri="{FF2B5EF4-FFF2-40B4-BE49-F238E27FC236}">
                <a16:creationId xmlns:a16="http://schemas.microsoft.com/office/drawing/2014/main" id="{23685192-EAA8-45EB-8FD7-80126B12902C}"/>
              </a:ext>
            </a:extLst>
          </p:cNvPr>
          <p:cNvPicPr>
            <a:picLocks noChangeAspect="1"/>
          </p:cNvPicPr>
          <p:nvPr/>
        </p:nvPicPr>
        <p:blipFill>
          <a:blip r:embed="rId4"/>
          <a:stretch>
            <a:fillRect/>
          </a:stretch>
        </p:blipFill>
        <p:spPr>
          <a:xfrm>
            <a:off x="5412557" y="4562686"/>
            <a:ext cx="6157621" cy="1130834"/>
          </a:xfrm>
          <a:prstGeom prst="rect">
            <a:avLst/>
          </a:prstGeom>
        </p:spPr>
      </p:pic>
      <p:pic>
        <p:nvPicPr>
          <p:cNvPr id="7" name="Picture 6">
            <a:extLst>
              <a:ext uri="{FF2B5EF4-FFF2-40B4-BE49-F238E27FC236}">
                <a16:creationId xmlns:a16="http://schemas.microsoft.com/office/drawing/2014/main" id="{65388C7E-BF47-4741-B277-D505B874BACA}"/>
              </a:ext>
            </a:extLst>
          </p:cNvPr>
          <p:cNvPicPr>
            <a:picLocks noChangeAspect="1"/>
          </p:cNvPicPr>
          <p:nvPr/>
        </p:nvPicPr>
        <p:blipFill>
          <a:blip r:embed="rId5"/>
          <a:stretch>
            <a:fillRect/>
          </a:stretch>
        </p:blipFill>
        <p:spPr>
          <a:xfrm>
            <a:off x="5412557" y="4562686"/>
            <a:ext cx="6157621" cy="1130834"/>
          </a:xfrm>
          <a:prstGeom prst="rect">
            <a:avLst/>
          </a:prstGeom>
        </p:spPr>
      </p:pic>
      <p:pic>
        <p:nvPicPr>
          <p:cNvPr id="8" name="Picture 7">
            <a:extLst>
              <a:ext uri="{FF2B5EF4-FFF2-40B4-BE49-F238E27FC236}">
                <a16:creationId xmlns:a16="http://schemas.microsoft.com/office/drawing/2014/main" id="{BC4C5CA3-EB3E-4019-8F06-81AAAD7E688F}"/>
              </a:ext>
            </a:extLst>
          </p:cNvPr>
          <p:cNvPicPr>
            <a:picLocks noChangeAspect="1"/>
          </p:cNvPicPr>
          <p:nvPr/>
        </p:nvPicPr>
        <p:blipFill>
          <a:blip r:embed="rId6"/>
          <a:stretch>
            <a:fillRect/>
          </a:stretch>
        </p:blipFill>
        <p:spPr>
          <a:xfrm>
            <a:off x="5412556" y="4562686"/>
            <a:ext cx="6157621" cy="1130834"/>
          </a:xfrm>
          <a:prstGeom prst="rect">
            <a:avLst/>
          </a:prstGeom>
        </p:spPr>
      </p:pic>
      <p:sp>
        <p:nvSpPr>
          <p:cNvPr id="9" name="TextBox 8">
            <a:extLst>
              <a:ext uri="{FF2B5EF4-FFF2-40B4-BE49-F238E27FC236}">
                <a16:creationId xmlns:a16="http://schemas.microsoft.com/office/drawing/2014/main" id="{A2AD1351-0788-4A14-9A05-CCE9FFD56473}"/>
              </a:ext>
            </a:extLst>
          </p:cNvPr>
          <p:cNvSpPr txBox="1"/>
          <p:nvPr/>
        </p:nvSpPr>
        <p:spPr>
          <a:xfrm>
            <a:off x="7856366" y="5859708"/>
            <a:ext cx="1270000" cy="365760"/>
          </a:xfrm>
          <a:prstGeom prst="rect">
            <a:avLst/>
          </a:prstGeom>
          <a:noFill/>
        </p:spPr>
        <p:txBody>
          <a:bodyPr wrap="square" rtlCol="0">
            <a:spAutoFit/>
          </a:bodyPr>
          <a:lstStyle/>
          <a:p>
            <a:r>
              <a:rPr lang="en-US" altLang="zh-CN" dirty="0"/>
              <a:t>Result sets</a:t>
            </a:r>
            <a:endParaRPr lang="zh-CN" altLang="en-US" dirty="0"/>
          </a:p>
        </p:txBody>
      </p:sp>
      <p:pic>
        <p:nvPicPr>
          <p:cNvPr id="11" name="Graphic 10" descr="Plug">
            <a:extLst>
              <a:ext uri="{FF2B5EF4-FFF2-40B4-BE49-F238E27FC236}">
                <a16:creationId xmlns:a16="http://schemas.microsoft.com/office/drawing/2014/main" id="{CA75163D-767C-42B5-94E1-B797E001CC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96401" y="707280"/>
            <a:ext cx="914400" cy="914400"/>
          </a:xfrm>
          <a:prstGeom prst="rect">
            <a:avLst/>
          </a:prstGeom>
        </p:spPr>
      </p:pic>
      <p:sp>
        <p:nvSpPr>
          <p:cNvPr id="12" name="TextBox 11">
            <a:extLst>
              <a:ext uri="{FF2B5EF4-FFF2-40B4-BE49-F238E27FC236}">
                <a16:creationId xmlns:a16="http://schemas.microsoft.com/office/drawing/2014/main" id="{731052E1-931D-4D9B-BA0E-DD37D1B7CFE3}"/>
              </a:ext>
            </a:extLst>
          </p:cNvPr>
          <p:cNvSpPr txBox="1"/>
          <p:nvPr/>
        </p:nvSpPr>
        <p:spPr>
          <a:xfrm>
            <a:off x="2306673" y="5931958"/>
            <a:ext cx="896645" cy="369332"/>
          </a:xfrm>
          <a:prstGeom prst="rect">
            <a:avLst/>
          </a:prstGeom>
          <a:noFill/>
        </p:spPr>
        <p:txBody>
          <a:bodyPr wrap="square" rtlCol="0">
            <a:spAutoFit/>
          </a:bodyPr>
          <a:lstStyle/>
          <a:p>
            <a:r>
              <a:rPr lang="en-US" altLang="zh-CN" dirty="0"/>
              <a:t>Model</a:t>
            </a:r>
            <a:endParaRPr lang="zh-CN" altLang="en-US" dirty="0"/>
          </a:p>
        </p:txBody>
      </p:sp>
    </p:spTree>
    <p:extLst>
      <p:ext uri="{BB962C8B-B14F-4D97-AF65-F5344CB8AC3E}">
        <p14:creationId xmlns:p14="http://schemas.microsoft.com/office/powerpoint/2010/main" val="225256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Classification-model accuracy</a:t>
            </a:r>
            <a:endParaRPr lang="en-US" dirty="0"/>
          </a:p>
        </p:txBody>
      </p:sp>
      <p:pic>
        <p:nvPicPr>
          <p:cNvPr id="10" name="Picture 9">
            <a:extLst>
              <a:ext uri="{FF2B5EF4-FFF2-40B4-BE49-F238E27FC236}">
                <a16:creationId xmlns:a16="http://schemas.microsoft.com/office/drawing/2014/main" id="{F2E76857-5405-4ACB-9D5B-ED11945E312F}"/>
              </a:ext>
            </a:extLst>
          </p:cNvPr>
          <p:cNvPicPr>
            <a:picLocks noChangeAspect="1"/>
          </p:cNvPicPr>
          <p:nvPr/>
        </p:nvPicPr>
        <p:blipFill rotWithShape="1">
          <a:blip r:embed="rId2">
            <a:extLst>
              <a:ext uri="{28A0092B-C50C-407E-A947-70E740481C1C}">
                <a14:useLocalDpi xmlns:a14="http://schemas.microsoft.com/office/drawing/2010/main" val="0"/>
              </a:ext>
            </a:extLst>
          </a:blip>
          <a:srcRect l="2091" r="1320" b="8477"/>
          <a:stretch/>
        </p:blipFill>
        <p:spPr>
          <a:xfrm>
            <a:off x="134861" y="1969163"/>
            <a:ext cx="9738805" cy="2044123"/>
          </a:xfrm>
          <a:prstGeom prst="rect">
            <a:avLst/>
          </a:prstGeom>
        </p:spPr>
      </p:pic>
      <p:sp>
        <p:nvSpPr>
          <p:cNvPr id="11" name="TextBox 10">
            <a:extLst>
              <a:ext uri="{FF2B5EF4-FFF2-40B4-BE49-F238E27FC236}">
                <a16:creationId xmlns:a16="http://schemas.microsoft.com/office/drawing/2014/main" id="{03747EAA-0A0B-4E04-96C8-79FE6BAC9049}"/>
              </a:ext>
            </a:extLst>
          </p:cNvPr>
          <p:cNvSpPr txBox="1"/>
          <p:nvPr/>
        </p:nvSpPr>
        <p:spPr>
          <a:xfrm>
            <a:off x="379874" y="4152464"/>
            <a:ext cx="3548261" cy="369332"/>
          </a:xfrm>
          <a:prstGeom prst="rect">
            <a:avLst/>
          </a:prstGeom>
          <a:noFill/>
        </p:spPr>
        <p:txBody>
          <a:bodyPr wrap="square" rtlCol="0">
            <a:spAutoFit/>
          </a:bodyPr>
          <a:lstStyle/>
          <a:p>
            <a:r>
              <a:rPr lang="en-US" altLang="zh-CN" dirty="0"/>
              <a:t>Drop Quest, KNN, Bayes Net models</a:t>
            </a:r>
            <a:endParaRPr lang="zh-CN" altLang="en-US" dirty="0"/>
          </a:p>
        </p:txBody>
      </p:sp>
      <p:pic>
        <p:nvPicPr>
          <p:cNvPr id="17" name="Graphic 16" descr="Calculator">
            <a:extLst>
              <a:ext uri="{FF2B5EF4-FFF2-40B4-BE49-F238E27FC236}">
                <a16:creationId xmlns:a16="http://schemas.microsoft.com/office/drawing/2014/main" id="{ACE041CA-562C-4994-8163-BB7F6CB58A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2993" y="717857"/>
            <a:ext cx="914400" cy="914400"/>
          </a:xfrm>
          <a:prstGeom prst="rect">
            <a:avLst/>
          </a:prstGeom>
        </p:spPr>
      </p:pic>
      <p:pic>
        <p:nvPicPr>
          <p:cNvPr id="19" name="Graphic 18" descr="Database">
            <a:extLst>
              <a:ext uri="{FF2B5EF4-FFF2-40B4-BE49-F238E27FC236}">
                <a16:creationId xmlns:a16="http://schemas.microsoft.com/office/drawing/2014/main" id="{F724015C-D4F1-407D-BDFA-4FC3E619F9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2979" y="5180070"/>
            <a:ext cx="914400" cy="914400"/>
          </a:xfrm>
          <a:prstGeom prst="rect">
            <a:avLst/>
          </a:prstGeom>
        </p:spPr>
      </p:pic>
      <p:sp>
        <p:nvSpPr>
          <p:cNvPr id="20" name="TextBox 19">
            <a:extLst>
              <a:ext uri="{FF2B5EF4-FFF2-40B4-BE49-F238E27FC236}">
                <a16:creationId xmlns:a16="http://schemas.microsoft.com/office/drawing/2014/main" id="{809FD895-B5F5-42DA-9304-322EC9D8450D}"/>
              </a:ext>
            </a:extLst>
          </p:cNvPr>
          <p:cNvSpPr txBox="1"/>
          <p:nvPr/>
        </p:nvSpPr>
        <p:spPr>
          <a:xfrm>
            <a:off x="485093" y="6088266"/>
            <a:ext cx="1330171" cy="369332"/>
          </a:xfrm>
          <a:prstGeom prst="rect">
            <a:avLst/>
          </a:prstGeom>
          <a:noFill/>
        </p:spPr>
        <p:txBody>
          <a:bodyPr wrap="square" rtlCol="0">
            <a:spAutoFit/>
          </a:bodyPr>
          <a:lstStyle/>
          <a:p>
            <a:r>
              <a:rPr lang="en-US" altLang="zh-CN" dirty="0"/>
              <a:t>Testing data</a:t>
            </a:r>
            <a:endParaRPr lang="zh-CN" altLang="en-US" dirty="0"/>
          </a:p>
        </p:txBody>
      </p:sp>
      <p:sp>
        <p:nvSpPr>
          <p:cNvPr id="26" name="Arrow: Down 25">
            <a:extLst>
              <a:ext uri="{FF2B5EF4-FFF2-40B4-BE49-F238E27FC236}">
                <a16:creationId xmlns:a16="http://schemas.microsoft.com/office/drawing/2014/main" id="{78EB7D8D-ADE9-4F3B-88CC-4A5ADFBB31B4}"/>
              </a:ext>
            </a:extLst>
          </p:cNvPr>
          <p:cNvSpPr/>
          <p:nvPr/>
        </p:nvSpPr>
        <p:spPr>
          <a:xfrm>
            <a:off x="2267379" y="4521796"/>
            <a:ext cx="300361" cy="821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Arrow: Right 26">
            <a:extLst>
              <a:ext uri="{FF2B5EF4-FFF2-40B4-BE49-F238E27FC236}">
                <a16:creationId xmlns:a16="http://schemas.microsoft.com/office/drawing/2014/main" id="{63803B8A-7EBB-4575-A62E-2E7D80F7173C}"/>
              </a:ext>
            </a:extLst>
          </p:cNvPr>
          <p:cNvSpPr/>
          <p:nvPr/>
        </p:nvSpPr>
        <p:spPr>
          <a:xfrm>
            <a:off x="1837529" y="5538815"/>
            <a:ext cx="1160059" cy="332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Graphic 28" descr="Database">
            <a:extLst>
              <a:ext uri="{FF2B5EF4-FFF2-40B4-BE49-F238E27FC236}">
                <a16:creationId xmlns:a16="http://schemas.microsoft.com/office/drawing/2014/main" id="{791CC407-7BDB-4025-A020-6D5D95495A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5569" y="5173866"/>
            <a:ext cx="914400" cy="914400"/>
          </a:xfrm>
          <a:prstGeom prst="rect">
            <a:avLst/>
          </a:prstGeom>
        </p:spPr>
      </p:pic>
      <p:sp>
        <p:nvSpPr>
          <p:cNvPr id="30" name="TextBox 29">
            <a:extLst>
              <a:ext uri="{FF2B5EF4-FFF2-40B4-BE49-F238E27FC236}">
                <a16:creationId xmlns:a16="http://schemas.microsoft.com/office/drawing/2014/main" id="{67754D92-0602-41B5-9FFE-45422E2A0207}"/>
              </a:ext>
            </a:extLst>
          </p:cNvPr>
          <p:cNvSpPr txBox="1"/>
          <p:nvPr/>
        </p:nvSpPr>
        <p:spPr>
          <a:xfrm>
            <a:off x="2504024" y="6083396"/>
            <a:ext cx="2601157" cy="369332"/>
          </a:xfrm>
          <a:prstGeom prst="rect">
            <a:avLst/>
          </a:prstGeom>
          <a:noFill/>
        </p:spPr>
        <p:txBody>
          <a:bodyPr wrap="square" rtlCol="0">
            <a:spAutoFit/>
          </a:bodyPr>
          <a:lstStyle/>
          <a:p>
            <a:r>
              <a:rPr lang="en-US" altLang="zh-CN" dirty="0"/>
              <a:t>Categorical testing data</a:t>
            </a:r>
            <a:endParaRPr lang="zh-CN" altLang="en-US" dirty="0"/>
          </a:p>
        </p:txBody>
      </p:sp>
      <p:pic>
        <p:nvPicPr>
          <p:cNvPr id="32" name="Graphic 31" descr="Database">
            <a:extLst>
              <a:ext uri="{FF2B5EF4-FFF2-40B4-BE49-F238E27FC236}">
                <a16:creationId xmlns:a16="http://schemas.microsoft.com/office/drawing/2014/main" id="{0AD361E4-74D4-4C4A-AD71-7FEE657BB2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72168" y="4328086"/>
            <a:ext cx="962087" cy="914400"/>
          </a:xfrm>
          <a:prstGeom prst="rect">
            <a:avLst/>
          </a:prstGeom>
        </p:spPr>
      </p:pic>
      <p:grpSp>
        <p:nvGrpSpPr>
          <p:cNvPr id="37" name="Group 36">
            <a:extLst>
              <a:ext uri="{FF2B5EF4-FFF2-40B4-BE49-F238E27FC236}">
                <a16:creationId xmlns:a16="http://schemas.microsoft.com/office/drawing/2014/main" id="{F0C45779-BCC1-4B34-8852-E4CE76FC41DA}"/>
              </a:ext>
            </a:extLst>
          </p:cNvPr>
          <p:cNvGrpSpPr/>
          <p:nvPr/>
        </p:nvGrpSpPr>
        <p:grpSpPr>
          <a:xfrm>
            <a:off x="4376169" y="4328086"/>
            <a:ext cx="2361331" cy="1137327"/>
            <a:chOff x="4515607" y="4152768"/>
            <a:chExt cx="2291886" cy="1137327"/>
          </a:xfrm>
        </p:grpSpPr>
        <p:sp>
          <p:nvSpPr>
            <p:cNvPr id="34" name="Rectangle 33">
              <a:extLst>
                <a:ext uri="{FF2B5EF4-FFF2-40B4-BE49-F238E27FC236}">
                  <a16:creationId xmlns:a16="http://schemas.microsoft.com/office/drawing/2014/main" id="{E5C6FBE4-A99F-4212-B910-730984EBA26B}"/>
                </a:ext>
              </a:extLst>
            </p:cNvPr>
            <p:cNvSpPr/>
            <p:nvPr/>
          </p:nvSpPr>
          <p:spPr>
            <a:xfrm>
              <a:off x="4518733" y="4152768"/>
              <a:ext cx="2082582" cy="1137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a:extLst>
                <a:ext uri="{FF2B5EF4-FFF2-40B4-BE49-F238E27FC236}">
                  <a16:creationId xmlns:a16="http://schemas.microsoft.com/office/drawing/2014/main" id="{F3388B5C-40C6-48B6-956C-DBC702537292}"/>
                </a:ext>
              </a:extLst>
            </p:cNvPr>
            <p:cNvSpPr txBox="1"/>
            <p:nvPr/>
          </p:nvSpPr>
          <p:spPr>
            <a:xfrm>
              <a:off x="4515607" y="4920763"/>
              <a:ext cx="1504766" cy="369332"/>
            </a:xfrm>
            <a:prstGeom prst="rect">
              <a:avLst/>
            </a:prstGeom>
            <a:noFill/>
          </p:spPr>
          <p:txBody>
            <a:bodyPr wrap="square" rtlCol="0">
              <a:spAutoFit/>
            </a:bodyPr>
            <a:lstStyle/>
            <a:p>
              <a:r>
                <a:rPr lang="en-US" altLang="zh-CN" dirty="0"/>
                <a:t>Training data</a:t>
              </a:r>
              <a:endParaRPr lang="zh-CN" altLang="en-US" dirty="0"/>
            </a:p>
          </p:txBody>
        </p:sp>
        <p:sp>
          <p:nvSpPr>
            <p:cNvPr id="36" name="TextBox 35">
              <a:extLst>
                <a:ext uri="{FF2B5EF4-FFF2-40B4-BE49-F238E27FC236}">
                  <a16:creationId xmlns:a16="http://schemas.microsoft.com/office/drawing/2014/main" id="{CE1AC8C0-FE4E-44E2-9C0C-575507C7FC94}"/>
                </a:ext>
              </a:extLst>
            </p:cNvPr>
            <p:cNvSpPr txBox="1"/>
            <p:nvPr/>
          </p:nvSpPr>
          <p:spPr>
            <a:xfrm>
              <a:off x="5477785" y="4274432"/>
              <a:ext cx="1329708" cy="646331"/>
            </a:xfrm>
            <a:prstGeom prst="rect">
              <a:avLst/>
            </a:prstGeom>
            <a:noFill/>
          </p:spPr>
          <p:txBody>
            <a:bodyPr wrap="square" rtlCol="0">
              <a:spAutoFit/>
            </a:bodyPr>
            <a:lstStyle/>
            <a:p>
              <a:r>
                <a:rPr lang="en-US" altLang="zh-CN" dirty="0"/>
                <a:t>Linear regression</a:t>
              </a:r>
              <a:endParaRPr lang="zh-CN" altLang="en-US" dirty="0"/>
            </a:p>
          </p:txBody>
        </p:sp>
      </p:grpSp>
      <p:sp>
        <p:nvSpPr>
          <p:cNvPr id="39" name="Arrow: Right 38">
            <a:extLst>
              <a:ext uri="{FF2B5EF4-FFF2-40B4-BE49-F238E27FC236}">
                <a16:creationId xmlns:a16="http://schemas.microsoft.com/office/drawing/2014/main" id="{C781F1DF-05E8-4B2D-A041-2CDEDF2953A8}"/>
              </a:ext>
            </a:extLst>
          </p:cNvPr>
          <p:cNvSpPr/>
          <p:nvPr/>
        </p:nvSpPr>
        <p:spPr>
          <a:xfrm>
            <a:off x="4159969" y="5558779"/>
            <a:ext cx="2577531" cy="301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Graphic 40" descr="Database">
            <a:extLst>
              <a:ext uri="{FF2B5EF4-FFF2-40B4-BE49-F238E27FC236}">
                <a16:creationId xmlns:a16="http://schemas.microsoft.com/office/drawing/2014/main" id="{DEF2272B-541D-4E45-A4F5-EEFCD319B7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30278" y="5081615"/>
            <a:ext cx="914400" cy="914400"/>
          </a:xfrm>
          <a:prstGeom prst="rect">
            <a:avLst/>
          </a:prstGeom>
        </p:spPr>
      </p:pic>
      <p:sp>
        <p:nvSpPr>
          <p:cNvPr id="42" name="TextBox 41">
            <a:extLst>
              <a:ext uri="{FF2B5EF4-FFF2-40B4-BE49-F238E27FC236}">
                <a16:creationId xmlns:a16="http://schemas.microsoft.com/office/drawing/2014/main" id="{65BE7EB6-A257-4930-96BA-88759F9C4312}"/>
              </a:ext>
            </a:extLst>
          </p:cNvPr>
          <p:cNvSpPr txBox="1"/>
          <p:nvPr/>
        </p:nvSpPr>
        <p:spPr>
          <a:xfrm>
            <a:off x="6262413" y="6083396"/>
            <a:ext cx="2601157" cy="369332"/>
          </a:xfrm>
          <a:prstGeom prst="rect">
            <a:avLst/>
          </a:prstGeom>
          <a:noFill/>
        </p:spPr>
        <p:txBody>
          <a:bodyPr wrap="square" rtlCol="0">
            <a:spAutoFit/>
          </a:bodyPr>
          <a:lstStyle/>
          <a:p>
            <a:r>
              <a:rPr lang="en-US" altLang="zh-CN" dirty="0"/>
              <a:t>Final predicted data</a:t>
            </a:r>
            <a:endParaRPr lang="zh-CN" altLang="en-US" dirty="0"/>
          </a:p>
        </p:txBody>
      </p:sp>
      <p:sp>
        <p:nvSpPr>
          <p:cNvPr id="3" name="TextBox 2">
            <a:extLst>
              <a:ext uri="{FF2B5EF4-FFF2-40B4-BE49-F238E27FC236}">
                <a16:creationId xmlns:a16="http://schemas.microsoft.com/office/drawing/2014/main" id="{F6EE5A74-7CDE-442B-8C16-82F3B871D53A}"/>
              </a:ext>
            </a:extLst>
          </p:cNvPr>
          <p:cNvSpPr txBox="1"/>
          <p:nvPr/>
        </p:nvSpPr>
        <p:spPr>
          <a:xfrm>
            <a:off x="993429" y="4535966"/>
            <a:ext cx="1688199" cy="646331"/>
          </a:xfrm>
          <a:prstGeom prst="rect">
            <a:avLst/>
          </a:prstGeom>
          <a:noFill/>
        </p:spPr>
        <p:txBody>
          <a:bodyPr wrap="square" rtlCol="0">
            <a:spAutoFit/>
          </a:bodyPr>
          <a:lstStyle/>
          <a:p>
            <a:r>
              <a:rPr lang="en-US" altLang="zh-CN" dirty="0"/>
              <a:t>Merge the consequence</a:t>
            </a:r>
            <a:endParaRPr lang="zh-CN" altLang="en-US" dirty="0"/>
          </a:p>
        </p:txBody>
      </p:sp>
      <p:sp>
        <p:nvSpPr>
          <p:cNvPr id="4" name="TextBox 3">
            <a:extLst>
              <a:ext uri="{FF2B5EF4-FFF2-40B4-BE49-F238E27FC236}">
                <a16:creationId xmlns:a16="http://schemas.microsoft.com/office/drawing/2014/main" id="{991209CC-ECD4-4C66-8936-8F11157A982B}"/>
              </a:ext>
            </a:extLst>
          </p:cNvPr>
          <p:cNvSpPr txBox="1"/>
          <p:nvPr/>
        </p:nvSpPr>
        <p:spPr>
          <a:xfrm>
            <a:off x="8104564" y="4071213"/>
            <a:ext cx="3684233"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Random forest &lt; Random tree</a:t>
            </a:r>
          </a:p>
          <a:p>
            <a:pPr marL="742950" lvl="1" indent="-285750">
              <a:buFont typeface="Wingdings" panose="05000000000000000000" pitchFamily="2" charset="2"/>
              <a:buChar char="Ø"/>
            </a:pPr>
            <a:r>
              <a:rPr lang="en-US" altLang="zh-CN" dirty="0"/>
              <a:t>Overfitting(row limited)</a:t>
            </a:r>
          </a:p>
          <a:p>
            <a:pPr marL="742950" lvl="1" indent="-285750">
              <a:buFont typeface="Wingdings" panose="05000000000000000000" pitchFamily="2" charset="2"/>
              <a:buChar char="Ø"/>
            </a:pPr>
            <a:r>
              <a:rPr lang="en-US" altLang="zh-CN" dirty="0"/>
              <a:t>Pick over random tree results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CRT &lt; XGBOOST</a:t>
            </a:r>
          </a:p>
          <a:p>
            <a:pPr marL="742950" lvl="1" indent="-285750">
              <a:buFont typeface="Wingdings" panose="05000000000000000000" pitchFamily="2" charset="2"/>
              <a:buChar char="Ø"/>
            </a:pPr>
            <a:r>
              <a:rPr lang="en-US" altLang="zh-CN" dirty="0"/>
              <a:t>Integrated model-XGBOOST</a:t>
            </a:r>
          </a:p>
          <a:p>
            <a:pPr marL="742950" lvl="1" indent="-285750">
              <a:buFont typeface="Wingdings" panose="05000000000000000000" pitchFamily="2" charset="2"/>
              <a:buChar char="Ø"/>
            </a:pPr>
            <a:r>
              <a:rPr lang="en-US" altLang="zh-CN" dirty="0"/>
              <a:t>Loss function-mathematic</a:t>
            </a:r>
          </a:p>
          <a:p>
            <a:pPr marL="742950" lvl="1" indent="-285750">
              <a:buFont typeface="Wingdings" panose="05000000000000000000" pitchFamily="2" charset="2"/>
              <a:buChar char="Ø"/>
            </a:pPr>
            <a:r>
              <a:rPr lang="en-US" altLang="zh-CN" dirty="0"/>
              <a:t>Integration replaces interpretability</a:t>
            </a:r>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6902-54C4-4F84-8668-8938675978C1}"/>
              </a:ext>
            </a:extLst>
          </p:cNvPr>
          <p:cNvSpPr>
            <a:spLocks noGrp="1"/>
          </p:cNvSpPr>
          <p:nvPr>
            <p:ph type="title"/>
          </p:nvPr>
        </p:nvSpPr>
        <p:spPr/>
        <p:txBody>
          <a:bodyPr/>
          <a:lstStyle/>
          <a:p>
            <a:r>
              <a:rPr lang="en-US" dirty="0"/>
              <a:t>Specific Conclusions</a:t>
            </a:r>
          </a:p>
        </p:txBody>
      </p:sp>
      <p:sp>
        <p:nvSpPr>
          <p:cNvPr id="5" name="Rectangle 4">
            <a:extLst>
              <a:ext uri="{FF2B5EF4-FFF2-40B4-BE49-F238E27FC236}">
                <a16:creationId xmlns:a16="http://schemas.microsoft.com/office/drawing/2014/main" id="{F5545F33-900B-47FA-BD9B-CC4E7F22FA8D}"/>
              </a:ext>
            </a:extLst>
          </p:cNvPr>
          <p:cNvSpPr/>
          <p:nvPr/>
        </p:nvSpPr>
        <p:spPr>
          <a:xfrm>
            <a:off x="1892039" y="2531910"/>
            <a:ext cx="9016753" cy="3416320"/>
          </a:xfrm>
          <a:prstGeom prst="rect">
            <a:avLst/>
          </a:prstGeom>
        </p:spPr>
        <p:txBody>
          <a:bodyPr wrap="square">
            <a:spAutoFit/>
          </a:bodyPr>
          <a:lstStyle/>
          <a:p>
            <a:pPr marL="285750" indent="-285750">
              <a:buFont typeface="Arial" panose="020B0604020202020204" pitchFamily="34" charset="0"/>
              <a:buChar char="•"/>
            </a:pPr>
            <a:r>
              <a:rPr lang="en-US" dirty="0"/>
              <a:t>Lowest:         </a:t>
            </a:r>
          </a:p>
          <a:p>
            <a:r>
              <a:rPr lang="en-US" dirty="0"/>
              <a:t> 1.Average exterior quality, not big floor area, poor seasonal porch</a:t>
            </a:r>
          </a:p>
          <a:p>
            <a:r>
              <a:rPr lang="en-US" dirty="0"/>
              <a:t> 2. Year built is early, bad half bath, no fireplace       </a:t>
            </a:r>
          </a:p>
          <a:p>
            <a:endParaRPr lang="en-US" dirty="0"/>
          </a:p>
          <a:p>
            <a:pPr marL="285750" indent="-285750">
              <a:buFont typeface="Arial" panose="020B0604020202020204" pitchFamily="34" charset="0"/>
              <a:buChar char="•"/>
            </a:pPr>
            <a:r>
              <a:rPr lang="en-US" dirty="0"/>
              <a:t>Median Low:</a:t>
            </a:r>
          </a:p>
          <a:p>
            <a:r>
              <a:rPr lang="en-US" dirty="0"/>
              <a:t>Low residential density, median basement , small living room, average kitchen, poor porch</a:t>
            </a:r>
          </a:p>
          <a:p>
            <a:r>
              <a:rPr lang="en-US" dirty="0"/>
              <a:t>       </a:t>
            </a:r>
          </a:p>
          <a:p>
            <a:pPr marL="285750" indent="-285750">
              <a:buFont typeface="Arial" panose="020B0604020202020204" pitchFamily="34" charset="0"/>
              <a:buChar char="•"/>
            </a:pPr>
            <a:r>
              <a:rPr lang="en-US" dirty="0"/>
              <a:t>Median High:</a:t>
            </a:r>
          </a:p>
          <a:p>
            <a:r>
              <a:rPr lang="en-US" dirty="0"/>
              <a:t>Fireplace, roof style is gable, complete garage, normal sale condition, located in Sawyer  </a:t>
            </a:r>
          </a:p>
          <a:p>
            <a:r>
              <a:rPr lang="en-US" dirty="0"/>
              <a:t>     </a:t>
            </a:r>
          </a:p>
          <a:p>
            <a:pPr marL="285750" indent="-285750">
              <a:buFont typeface="Arial" panose="020B0604020202020204" pitchFamily="34" charset="0"/>
              <a:buChar char="•"/>
            </a:pPr>
            <a:r>
              <a:rPr lang="en-US" dirty="0"/>
              <a:t>Highest：</a:t>
            </a:r>
          </a:p>
          <a:p>
            <a:r>
              <a:rPr lang="en-US" dirty="0"/>
              <a:t>Roof style is hip， garage attached home, big living area, Single-family Detached</a:t>
            </a:r>
          </a:p>
        </p:txBody>
      </p:sp>
      <p:pic>
        <p:nvPicPr>
          <p:cNvPr id="7" name="Picture 6">
            <a:extLst>
              <a:ext uri="{FF2B5EF4-FFF2-40B4-BE49-F238E27FC236}">
                <a16:creationId xmlns:a16="http://schemas.microsoft.com/office/drawing/2014/main" id="{2CBAC840-2EFA-44AD-A557-DED2FA471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323" y="3000348"/>
            <a:ext cx="1714607" cy="857304"/>
          </a:xfrm>
          <a:prstGeom prst="rect">
            <a:avLst/>
          </a:prstGeom>
        </p:spPr>
      </p:pic>
      <p:cxnSp>
        <p:nvCxnSpPr>
          <p:cNvPr id="9" name="Straight Arrow Connector 8">
            <a:extLst>
              <a:ext uri="{FF2B5EF4-FFF2-40B4-BE49-F238E27FC236}">
                <a16:creationId xmlns:a16="http://schemas.microsoft.com/office/drawing/2014/main" id="{39941D12-FC9E-4ED7-907E-AFD07D2FD5D1}"/>
              </a:ext>
            </a:extLst>
          </p:cNvPr>
          <p:cNvCxnSpPr>
            <a:cxnSpLocks/>
          </p:cNvCxnSpPr>
          <p:nvPr/>
        </p:nvCxnSpPr>
        <p:spPr>
          <a:xfrm flipV="1">
            <a:off x="5379867" y="3679349"/>
            <a:ext cx="3883942" cy="36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BA00CC1-A741-4E1C-87AE-E98F072D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72" y="1910452"/>
            <a:ext cx="1198810" cy="1198810"/>
          </a:xfrm>
          <a:prstGeom prst="rect">
            <a:avLst/>
          </a:prstGeom>
        </p:spPr>
      </p:pic>
      <p:cxnSp>
        <p:nvCxnSpPr>
          <p:cNvPr id="15" name="Connector: Curved 14">
            <a:extLst>
              <a:ext uri="{FF2B5EF4-FFF2-40B4-BE49-F238E27FC236}">
                <a16:creationId xmlns:a16="http://schemas.microsoft.com/office/drawing/2014/main" id="{A82D3F40-2909-4094-8023-88CAB36F2DB3}"/>
              </a:ext>
            </a:extLst>
          </p:cNvPr>
          <p:cNvCxnSpPr/>
          <p:nvPr/>
        </p:nvCxnSpPr>
        <p:spPr>
          <a:xfrm rot="10800000">
            <a:off x="1748902" y="2281561"/>
            <a:ext cx="1651247" cy="65694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3841BD7-F033-4748-8CE4-9C20AF5E1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84" y="4283184"/>
            <a:ext cx="1110032" cy="1110032"/>
          </a:xfrm>
          <a:prstGeom prst="rect">
            <a:avLst/>
          </a:prstGeom>
        </p:spPr>
      </p:pic>
      <p:cxnSp>
        <p:nvCxnSpPr>
          <p:cNvPr id="19" name="Straight Arrow Connector 18">
            <a:extLst>
              <a:ext uri="{FF2B5EF4-FFF2-40B4-BE49-F238E27FC236}">
                <a16:creationId xmlns:a16="http://schemas.microsoft.com/office/drawing/2014/main" id="{AB62F46E-B5B2-414E-93E2-F5AC9DAF19B2}"/>
              </a:ext>
            </a:extLst>
          </p:cNvPr>
          <p:cNvCxnSpPr>
            <a:cxnSpLocks/>
          </p:cNvCxnSpPr>
          <p:nvPr/>
        </p:nvCxnSpPr>
        <p:spPr>
          <a:xfrm flipH="1">
            <a:off x="1531238" y="4987578"/>
            <a:ext cx="910121" cy="219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6107455-F56C-42A4-A2A9-4BC38BC848E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3880" y="3293555"/>
            <a:ext cx="1394102" cy="927712"/>
          </a:xfrm>
          <a:prstGeom prst="rect">
            <a:avLst/>
          </a:prstGeom>
        </p:spPr>
      </p:pic>
      <p:cxnSp>
        <p:nvCxnSpPr>
          <p:cNvPr id="25" name="Connector: Curved 24">
            <a:extLst>
              <a:ext uri="{FF2B5EF4-FFF2-40B4-BE49-F238E27FC236}">
                <a16:creationId xmlns:a16="http://schemas.microsoft.com/office/drawing/2014/main" id="{D70050F2-9D99-4019-A1C2-741280AE8BA6}"/>
              </a:ext>
            </a:extLst>
          </p:cNvPr>
          <p:cNvCxnSpPr>
            <a:cxnSpLocks/>
          </p:cNvCxnSpPr>
          <p:nvPr/>
        </p:nvCxnSpPr>
        <p:spPr>
          <a:xfrm rot="10800000">
            <a:off x="1455938" y="3706772"/>
            <a:ext cx="2787588" cy="11314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DBC44046-EE2C-4F8B-94F0-23A3BB1EA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9718" y="5914411"/>
            <a:ext cx="1397137" cy="906386"/>
          </a:xfrm>
          <a:prstGeom prst="rect">
            <a:avLst/>
          </a:prstGeom>
        </p:spPr>
      </p:pic>
      <p:cxnSp>
        <p:nvCxnSpPr>
          <p:cNvPr id="31" name="Straight Arrow Connector 30">
            <a:extLst>
              <a:ext uri="{FF2B5EF4-FFF2-40B4-BE49-F238E27FC236}">
                <a16:creationId xmlns:a16="http://schemas.microsoft.com/office/drawing/2014/main" id="{429F383B-D4A5-40F9-93D6-64FB58BF4E3E}"/>
              </a:ext>
            </a:extLst>
          </p:cNvPr>
          <p:cNvCxnSpPr>
            <a:cxnSpLocks/>
          </p:cNvCxnSpPr>
          <p:nvPr/>
        </p:nvCxnSpPr>
        <p:spPr>
          <a:xfrm flipH="1">
            <a:off x="4079289" y="5749192"/>
            <a:ext cx="164237" cy="33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D7FF313-448C-46E1-BD74-EF1AEA6CC7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1750" y="1595016"/>
            <a:ext cx="1007662" cy="1514246"/>
          </a:xfrm>
          <a:prstGeom prst="rect">
            <a:avLst/>
          </a:prstGeom>
        </p:spPr>
      </p:pic>
      <p:cxnSp>
        <p:nvCxnSpPr>
          <p:cNvPr id="38" name="Connector: Curved 37">
            <a:extLst>
              <a:ext uri="{FF2B5EF4-FFF2-40B4-BE49-F238E27FC236}">
                <a16:creationId xmlns:a16="http://schemas.microsoft.com/office/drawing/2014/main" id="{9F1DD035-4E0B-4618-A1A9-BDAB1048ECCE}"/>
              </a:ext>
            </a:extLst>
          </p:cNvPr>
          <p:cNvCxnSpPr/>
          <p:nvPr/>
        </p:nvCxnSpPr>
        <p:spPr>
          <a:xfrm flipV="1">
            <a:off x="4829452" y="2343705"/>
            <a:ext cx="3266983" cy="1047910"/>
          </a:xfrm>
          <a:prstGeom prst="curvedConnector3">
            <a:avLst>
              <a:gd name="adj1" fmla="val 42935"/>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671AC235-3E34-4161-92E0-1B2043CDE19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9172" y="6019214"/>
            <a:ext cx="1548605" cy="1053051"/>
          </a:xfrm>
          <a:prstGeom prst="rect">
            <a:avLst/>
          </a:prstGeom>
        </p:spPr>
      </p:pic>
      <p:cxnSp>
        <p:nvCxnSpPr>
          <p:cNvPr id="45" name="Straight Arrow Connector 44">
            <a:extLst>
              <a:ext uri="{FF2B5EF4-FFF2-40B4-BE49-F238E27FC236}">
                <a16:creationId xmlns:a16="http://schemas.microsoft.com/office/drawing/2014/main" id="{21FC4FB5-D4C5-45AB-B71C-BAD5C2729DF7}"/>
              </a:ext>
            </a:extLst>
          </p:cNvPr>
          <p:cNvCxnSpPr/>
          <p:nvPr/>
        </p:nvCxnSpPr>
        <p:spPr>
          <a:xfrm flipH="1">
            <a:off x="1748901" y="5868140"/>
            <a:ext cx="1100830" cy="40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C8CAD0AE-1FB1-4638-BA6A-A9619AEAEE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36063" y="4163101"/>
            <a:ext cx="1093273" cy="1505397"/>
          </a:xfrm>
          <a:prstGeom prst="rect">
            <a:avLst/>
          </a:prstGeom>
        </p:spPr>
      </p:pic>
      <p:cxnSp>
        <p:nvCxnSpPr>
          <p:cNvPr id="49" name="Connector: Curved 48">
            <a:extLst>
              <a:ext uri="{FF2B5EF4-FFF2-40B4-BE49-F238E27FC236}">
                <a16:creationId xmlns:a16="http://schemas.microsoft.com/office/drawing/2014/main" id="{BB6CEF1B-387B-4556-BCFC-0117083AFF3F}"/>
              </a:ext>
            </a:extLst>
          </p:cNvPr>
          <p:cNvCxnSpPr>
            <a:cxnSpLocks/>
          </p:cNvCxnSpPr>
          <p:nvPr/>
        </p:nvCxnSpPr>
        <p:spPr>
          <a:xfrm>
            <a:off x="8759978" y="4163101"/>
            <a:ext cx="1910981" cy="5019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6ECE5AC-756D-412A-AE63-3F1D13102B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40575" y="814735"/>
            <a:ext cx="1834928" cy="1303764"/>
          </a:xfrm>
          <a:prstGeom prst="rect">
            <a:avLst/>
          </a:prstGeom>
        </p:spPr>
      </p:pic>
      <p:cxnSp>
        <p:nvCxnSpPr>
          <p:cNvPr id="55" name="Connector: Curved 54">
            <a:extLst>
              <a:ext uri="{FF2B5EF4-FFF2-40B4-BE49-F238E27FC236}">
                <a16:creationId xmlns:a16="http://schemas.microsoft.com/office/drawing/2014/main" id="{288723DF-1CE7-4438-ACD5-08B2B7CBE41A}"/>
              </a:ext>
            </a:extLst>
          </p:cNvPr>
          <p:cNvCxnSpPr/>
          <p:nvPr/>
        </p:nvCxnSpPr>
        <p:spPr>
          <a:xfrm rot="16200000" flipV="1">
            <a:off x="6720396" y="2423604"/>
            <a:ext cx="949912" cy="7989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29D3727B-180A-4E7D-BD77-A397D0989E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57813" y="5698894"/>
            <a:ext cx="1611251" cy="1155237"/>
          </a:xfrm>
          <a:prstGeom prst="rect">
            <a:avLst/>
          </a:prstGeom>
        </p:spPr>
      </p:pic>
      <p:cxnSp>
        <p:nvCxnSpPr>
          <p:cNvPr id="59" name="Straight Arrow Connector 58">
            <a:extLst>
              <a:ext uri="{FF2B5EF4-FFF2-40B4-BE49-F238E27FC236}">
                <a16:creationId xmlns:a16="http://schemas.microsoft.com/office/drawing/2014/main" id="{58BC558E-0F6C-4413-9E5B-30FF5D89D3F3}"/>
              </a:ext>
            </a:extLst>
          </p:cNvPr>
          <p:cNvCxnSpPr/>
          <p:nvPr/>
        </p:nvCxnSpPr>
        <p:spPr>
          <a:xfrm>
            <a:off x="8922058" y="5853994"/>
            <a:ext cx="793410" cy="33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234B49F-83A5-49CA-A6D3-50791AD6E59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12588" y="1405712"/>
            <a:ext cx="1910981" cy="1146589"/>
          </a:xfrm>
          <a:prstGeom prst="rect">
            <a:avLst/>
          </a:prstGeom>
        </p:spPr>
      </p:pic>
      <p:cxnSp>
        <p:nvCxnSpPr>
          <p:cNvPr id="63" name="Connector: Curved 62">
            <a:extLst>
              <a:ext uri="{FF2B5EF4-FFF2-40B4-BE49-F238E27FC236}">
                <a16:creationId xmlns:a16="http://schemas.microsoft.com/office/drawing/2014/main" id="{D68CF852-21B1-42F9-9019-C79917ED4745}"/>
              </a:ext>
            </a:extLst>
          </p:cNvPr>
          <p:cNvCxnSpPr>
            <a:cxnSpLocks/>
          </p:cNvCxnSpPr>
          <p:nvPr/>
        </p:nvCxnSpPr>
        <p:spPr>
          <a:xfrm rot="10800000">
            <a:off x="4903468" y="2281561"/>
            <a:ext cx="1836618" cy="17670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2AF346D8-C5FD-4B4A-9968-2F2C68DC60A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73575" y="5891818"/>
            <a:ext cx="1334621" cy="999677"/>
          </a:xfrm>
          <a:prstGeom prst="rect">
            <a:avLst/>
          </a:prstGeom>
        </p:spPr>
      </p:pic>
      <p:cxnSp>
        <p:nvCxnSpPr>
          <p:cNvPr id="68" name="Straight Arrow Connector 67">
            <a:extLst>
              <a:ext uri="{FF2B5EF4-FFF2-40B4-BE49-F238E27FC236}">
                <a16:creationId xmlns:a16="http://schemas.microsoft.com/office/drawing/2014/main" id="{3D2F2A8F-2D1E-4C67-9D91-5B43608D6A94}"/>
              </a:ext>
            </a:extLst>
          </p:cNvPr>
          <p:cNvCxnSpPr/>
          <p:nvPr/>
        </p:nvCxnSpPr>
        <p:spPr>
          <a:xfrm>
            <a:off x="5893047" y="4987578"/>
            <a:ext cx="733262" cy="1196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Hourglass">
            <a:extLst>
              <a:ext uri="{FF2B5EF4-FFF2-40B4-BE49-F238E27FC236}">
                <a16:creationId xmlns:a16="http://schemas.microsoft.com/office/drawing/2014/main" id="{C05C308A-1834-44F4-8E4C-278B58F73C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54727" y="681098"/>
            <a:ext cx="914400" cy="914400"/>
          </a:xfrm>
          <a:prstGeom prst="rect">
            <a:avLst/>
          </a:prstGeom>
        </p:spPr>
      </p:pic>
    </p:spTree>
    <p:extLst>
      <p:ext uri="{BB962C8B-B14F-4D97-AF65-F5344CB8AC3E}">
        <p14:creationId xmlns:p14="http://schemas.microsoft.com/office/powerpoint/2010/main" val="280382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r>
              <a:rPr lang="en-US" altLang="zh-CN" sz="3200" dirty="0"/>
              <a:t>Introduction-</a:t>
            </a:r>
            <a:r>
              <a:rPr lang="en-US" altLang="zh-CN" dirty="0"/>
              <a:t> Background</a:t>
            </a:r>
            <a:endParaRPr lang="zh-CN" altLang="en-US" dirty="0"/>
          </a:p>
        </p:txBody>
      </p:sp>
      <p:sp>
        <p:nvSpPr>
          <p:cNvPr id="14" name="内容占位符 2"/>
          <p:cNvSpPr>
            <a:spLocks noGrp="1"/>
          </p:cNvSpPr>
          <p:nvPr>
            <p:ph idx="1"/>
          </p:nvPr>
        </p:nvSpPr>
        <p:spPr>
          <a:xfrm>
            <a:off x="691525" y="2183907"/>
            <a:ext cx="10805901" cy="4287916"/>
          </a:xfrm>
        </p:spPr>
        <p:txBody>
          <a:bodyPr rtlCol="0">
            <a:normAutofit/>
          </a:bodyPr>
          <a:lstStyle/>
          <a:p>
            <a:pPr>
              <a:lnSpc>
                <a:spcPct val="150000"/>
              </a:lnSpc>
              <a:spcBef>
                <a:spcPts val="1200"/>
              </a:spcBef>
            </a:pPr>
            <a:r>
              <a:rPr lang="en-US" altLang="zh-CN" dirty="0"/>
              <a:t>Predictive models usually focus on external elements such as financial environment. </a:t>
            </a:r>
          </a:p>
          <a:p>
            <a:pPr>
              <a:lnSpc>
                <a:spcPct val="150000"/>
              </a:lnSpc>
              <a:spcBef>
                <a:spcPts val="1200"/>
              </a:spcBef>
            </a:pPr>
            <a:r>
              <a:rPr lang="en-US" altLang="zh-CN" dirty="0"/>
              <a:t>Our project focuses on internal house features and we try to build a connection between these attributes with house price.</a:t>
            </a:r>
          </a:p>
          <a:p>
            <a:pPr lvl="1">
              <a:lnSpc>
                <a:spcPct val="150000"/>
              </a:lnSpc>
              <a:spcBef>
                <a:spcPts val="1200"/>
              </a:spcBef>
              <a:buFont typeface="Wingdings" panose="05000000000000000000" pitchFamily="2" charset="2"/>
              <a:buChar char="Ø"/>
            </a:pPr>
            <a:r>
              <a:rPr lang="en-US" altLang="zh-CN" dirty="0"/>
              <a:t> - Predict accuracy of models for sellers</a:t>
            </a:r>
          </a:p>
          <a:p>
            <a:pPr lvl="1">
              <a:lnSpc>
                <a:spcPct val="150000"/>
              </a:lnSpc>
              <a:spcBef>
                <a:spcPts val="1200"/>
              </a:spcBef>
              <a:buFont typeface="Wingdings" panose="05000000000000000000" pitchFamily="2" charset="2"/>
              <a:buChar char="Ø"/>
            </a:pPr>
            <a:r>
              <a:rPr lang="en-US" altLang="zh-CN" dirty="0"/>
              <a:t> - explain some ambiguity regulations for consumers</a:t>
            </a:r>
          </a:p>
        </p:txBody>
      </p:sp>
      <p:pic>
        <p:nvPicPr>
          <p:cNvPr id="3" name="Graphic 2" descr="Lightbulb">
            <a:extLst>
              <a:ext uri="{FF2B5EF4-FFF2-40B4-BE49-F238E27FC236}">
                <a16:creationId xmlns:a16="http://schemas.microsoft.com/office/drawing/2014/main" id="{606A5CF9-49A8-41D0-85E6-9B6111C87A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1855" y="690199"/>
            <a:ext cx="914400" cy="914400"/>
          </a:xfrm>
          <a:prstGeom prst="rect">
            <a:avLst/>
          </a:prstGeom>
        </p:spPr>
      </p:pic>
    </p:spTree>
    <p:extLst>
      <p:ext uri="{BB962C8B-B14F-4D97-AF65-F5344CB8AC3E}">
        <p14:creationId xmlns:p14="http://schemas.microsoft.com/office/powerpoint/2010/main" val="389570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ED5F-0206-47B8-8251-C881692CA46B}"/>
              </a:ext>
            </a:extLst>
          </p:cNvPr>
          <p:cNvSpPr>
            <a:spLocks noGrp="1"/>
          </p:cNvSpPr>
          <p:nvPr>
            <p:ph type="title"/>
          </p:nvPr>
        </p:nvSpPr>
        <p:spPr/>
        <p:txBody>
          <a:bodyPr/>
          <a:lstStyle/>
          <a:p>
            <a:r>
              <a:rPr lang="en-US" altLang="zh-CN" dirty="0"/>
              <a:t>Classification-models operation in testing data </a:t>
            </a:r>
            <a:endParaRPr lang="zh-CN" altLang="en-US" dirty="0"/>
          </a:p>
        </p:txBody>
      </p:sp>
      <p:pic>
        <p:nvPicPr>
          <p:cNvPr id="5" name="Picture 4">
            <a:extLst>
              <a:ext uri="{FF2B5EF4-FFF2-40B4-BE49-F238E27FC236}">
                <a16:creationId xmlns:a16="http://schemas.microsoft.com/office/drawing/2014/main" id="{337D35E9-E984-49A3-8B14-088AA42E3E3C}"/>
              </a:ext>
            </a:extLst>
          </p:cNvPr>
          <p:cNvPicPr>
            <a:picLocks noChangeAspect="1"/>
          </p:cNvPicPr>
          <p:nvPr/>
        </p:nvPicPr>
        <p:blipFill>
          <a:blip r:embed="rId2"/>
          <a:stretch>
            <a:fillRect/>
          </a:stretch>
        </p:blipFill>
        <p:spPr>
          <a:xfrm>
            <a:off x="638801" y="1993665"/>
            <a:ext cx="5839080" cy="2266069"/>
          </a:xfrm>
          <a:prstGeom prst="rect">
            <a:avLst/>
          </a:prstGeom>
        </p:spPr>
      </p:pic>
      <p:pic>
        <p:nvPicPr>
          <p:cNvPr id="9" name="Picture 8">
            <a:extLst>
              <a:ext uri="{FF2B5EF4-FFF2-40B4-BE49-F238E27FC236}">
                <a16:creationId xmlns:a16="http://schemas.microsoft.com/office/drawing/2014/main" id="{C73177D6-FF8B-4FD8-8B39-78C5EA80278A}"/>
              </a:ext>
            </a:extLst>
          </p:cNvPr>
          <p:cNvPicPr>
            <a:picLocks noChangeAspect="1"/>
          </p:cNvPicPr>
          <p:nvPr/>
        </p:nvPicPr>
        <p:blipFill>
          <a:blip r:embed="rId3"/>
          <a:stretch>
            <a:fillRect/>
          </a:stretch>
        </p:blipFill>
        <p:spPr>
          <a:xfrm>
            <a:off x="5422636" y="3785719"/>
            <a:ext cx="495300" cy="514350"/>
          </a:xfrm>
          <a:prstGeom prst="rect">
            <a:avLst/>
          </a:prstGeom>
        </p:spPr>
      </p:pic>
      <p:sp>
        <p:nvSpPr>
          <p:cNvPr id="11" name="Arrow: Down 10">
            <a:extLst>
              <a:ext uri="{FF2B5EF4-FFF2-40B4-BE49-F238E27FC236}">
                <a16:creationId xmlns:a16="http://schemas.microsoft.com/office/drawing/2014/main" id="{5CC54283-5BF6-439D-90EC-6A0CBCD338B0}"/>
              </a:ext>
            </a:extLst>
          </p:cNvPr>
          <p:cNvSpPr/>
          <p:nvPr/>
        </p:nvSpPr>
        <p:spPr>
          <a:xfrm rot="3029944">
            <a:off x="6391776" y="4339567"/>
            <a:ext cx="426720" cy="8366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Graphic 11" descr="Database">
            <a:extLst>
              <a:ext uri="{FF2B5EF4-FFF2-40B4-BE49-F238E27FC236}">
                <a16:creationId xmlns:a16="http://schemas.microsoft.com/office/drawing/2014/main" id="{6796928D-E4A7-4B36-8F58-E8E429E5C9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943" y="4916109"/>
            <a:ext cx="914400" cy="914400"/>
          </a:xfrm>
          <a:prstGeom prst="rect">
            <a:avLst/>
          </a:prstGeom>
        </p:spPr>
      </p:pic>
      <p:sp>
        <p:nvSpPr>
          <p:cNvPr id="13" name="TextBox 12">
            <a:extLst>
              <a:ext uri="{FF2B5EF4-FFF2-40B4-BE49-F238E27FC236}">
                <a16:creationId xmlns:a16="http://schemas.microsoft.com/office/drawing/2014/main" id="{F19A1766-C87A-4938-9C67-6D65143F85E2}"/>
              </a:ext>
            </a:extLst>
          </p:cNvPr>
          <p:cNvSpPr txBox="1"/>
          <p:nvPr/>
        </p:nvSpPr>
        <p:spPr>
          <a:xfrm>
            <a:off x="50670" y="5838630"/>
            <a:ext cx="2601157" cy="369332"/>
          </a:xfrm>
          <a:prstGeom prst="rect">
            <a:avLst/>
          </a:prstGeom>
          <a:noFill/>
        </p:spPr>
        <p:txBody>
          <a:bodyPr wrap="square" rtlCol="0">
            <a:spAutoFit/>
          </a:bodyPr>
          <a:lstStyle/>
          <a:p>
            <a:r>
              <a:rPr lang="en-US" altLang="zh-CN" dirty="0"/>
              <a:t>Categorical testing data</a:t>
            </a:r>
            <a:endParaRPr lang="zh-CN" altLang="en-US" dirty="0"/>
          </a:p>
        </p:txBody>
      </p:sp>
      <p:pic>
        <p:nvPicPr>
          <p:cNvPr id="4" name="Graphic 3" descr="Books on Shelf">
            <a:extLst>
              <a:ext uri="{FF2B5EF4-FFF2-40B4-BE49-F238E27FC236}">
                <a16:creationId xmlns:a16="http://schemas.microsoft.com/office/drawing/2014/main" id="{79C51697-ACF8-41DB-B695-DF11D5FE1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44975" y="690199"/>
            <a:ext cx="914400" cy="914400"/>
          </a:xfrm>
          <a:prstGeom prst="rect">
            <a:avLst/>
          </a:prstGeom>
        </p:spPr>
      </p:pic>
      <p:pic>
        <p:nvPicPr>
          <p:cNvPr id="7" name="Picture 6">
            <a:extLst>
              <a:ext uri="{FF2B5EF4-FFF2-40B4-BE49-F238E27FC236}">
                <a16:creationId xmlns:a16="http://schemas.microsoft.com/office/drawing/2014/main" id="{E1F2BAA2-7D2C-4A8B-898A-8680EF245868}"/>
              </a:ext>
            </a:extLst>
          </p:cNvPr>
          <p:cNvPicPr>
            <a:picLocks noChangeAspect="1"/>
          </p:cNvPicPr>
          <p:nvPr/>
        </p:nvPicPr>
        <p:blipFill rotWithShape="1">
          <a:blip r:embed="rId8"/>
          <a:srcRect l="57621"/>
          <a:stretch/>
        </p:blipFill>
        <p:spPr>
          <a:xfrm>
            <a:off x="2804965" y="4424943"/>
            <a:ext cx="3159366" cy="2110131"/>
          </a:xfrm>
          <a:prstGeom prst="rect">
            <a:avLst/>
          </a:prstGeom>
        </p:spPr>
      </p:pic>
      <p:sp>
        <p:nvSpPr>
          <p:cNvPr id="8" name="Arrow: Right 7">
            <a:extLst>
              <a:ext uri="{FF2B5EF4-FFF2-40B4-BE49-F238E27FC236}">
                <a16:creationId xmlns:a16="http://schemas.microsoft.com/office/drawing/2014/main" id="{F7DECB8A-3740-47DE-8C2E-3E48D8BB4CDD}"/>
              </a:ext>
            </a:extLst>
          </p:cNvPr>
          <p:cNvSpPr/>
          <p:nvPr/>
        </p:nvSpPr>
        <p:spPr>
          <a:xfrm>
            <a:off x="6693763" y="3298125"/>
            <a:ext cx="71680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DFF7A16D-86C7-4D16-BDD0-B9628A7C2E62}"/>
              </a:ext>
            </a:extLst>
          </p:cNvPr>
          <p:cNvSpPr txBox="1"/>
          <p:nvPr/>
        </p:nvSpPr>
        <p:spPr>
          <a:xfrm>
            <a:off x="2400644" y="5188643"/>
            <a:ext cx="568171" cy="369332"/>
          </a:xfrm>
          <a:prstGeom prst="rect">
            <a:avLst/>
          </a:prstGeom>
          <a:noFill/>
        </p:spPr>
        <p:txBody>
          <a:bodyPr wrap="square" rtlCol="0">
            <a:spAutoFit/>
          </a:bodyPr>
          <a:lstStyle/>
          <a:p>
            <a:r>
              <a:rPr lang="en-US" altLang="zh-CN" dirty="0"/>
              <a:t>…</a:t>
            </a:r>
            <a:endParaRPr lang="zh-CN" altLang="en-US" dirty="0"/>
          </a:p>
        </p:txBody>
      </p:sp>
      <p:sp>
        <p:nvSpPr>
          <p:cNvPr id="14" name="TextBox 13">
            <a:extLst>
              <a:ext uri="{FF2B5EF4-FFF2-40B4-BE49-F238E27FC236}">
                <a16:creationId xmlns:a16="http://schemas.microsoft.com/office/drawing/2014/main" id="{CC8D5DA9-FA84-4303-B3C3-6B74528B90A2}"/>
              </a:ext>
            </a:extLst>
          </p:cNvPr>
          <p:cNvSpPr txBox="1"/>
          <p:nvPr/>
        </p:nvSpPr>
        <p:spPr>
          <a:xfrm>
            <a:off x="4384648" y="6409147"/>
            <a:ext cx="568171" cy="369332"/>
          </a:xfrm>
          <a:prstGeom prst="rect">
            <a:avLst/>
          </a:prstGeom>
          <a:noFill/>
        </p:spPr>
        <p:txBody>
          <a:bodyPr wrap="square" rtlCol="0">
            <a:spAutoFit/>
          </a:bodyPr>
          <a:lstStyle/>
          <a:p>
            <a:r>
              <a:rPr lang="en-US" altLang="zh-CN" dirty="0"/>
              <a:t>…</a:t>
            </a:r>
            <a:endParaRPr lang="zh-CN" altLang="en-US" dirty="0"/>
          </a:p>
        </p:txBody>
      </p:sp>
      <p:pic>
        <p:nvPicPr>
          <p:cNvPr id="15" name="Picture 14">
            <a:extLst>
              <a:ext uri="{FF2B5EF4-FFF2-40B4-BE49-F238E27FC236}">
                <a16:creationId xmlns:a16="http://schemas.microsoft.com/office/drawing/2014/main" id="{6D06D266-B6D1-43CD-8404-FFC2C71EF70C}"/>
              </a:ext>
            </a:extLst>
          </p:cNvPr>
          <p:cNvPicPr>
            <a:picLocks noChangeAspect="1"/>
          </p:cNvPicPr>
          <p:nvPr/>
        </p:nvPicPr>
        <p:blipFill rotWithShape="1">
          <a:blip r:embed="rId9"/>
          <a:srcRect b="20590"/>
          <a:stretch/>
        </p:blipFill>
        <p:spPr>
          <a:xfrm>
            <a:off x="7807353" y="2096356"/>
            <a:ext cx="3745846" cy="4368714"/>
          </a:xfrm>
          <a:prstGeom prst="rect">
            <a:avLst/>
          </a:prstGeom>
        </p:spPr>
      </p:pic>
    </p:spTree>
    <p:extLst>
      <p:ext uri="{BB962C8B-B14F-4D97-AF65-F5344CB8AC3E}">
        <p14:creationId xmlns:p14="http://schemas.microsoft.com/office/powerpoint/2010/main" val="9172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42923-A412-40D3-93DC-4DDCC39C0FFD}"/>
              </a:ext>
            </a:extLst>
          </p:cNvPr>
          <p:cNvSpPr>
            <a:spLocks noGrp="1"/>
          </p:cNvSpPr>
          <p:nvPr>
            <p:ph type="title"/>
          </p:nvPr>
        </p:nvSpPr>
        <p:spPr/>
        <p:txBody>
          <a:bodyPr/>
          <a:lstStyle/>
          <a:p>
            <a:r>
              <a:rPr lang="en-US" altLang="zh-CN" dirty="0"/>
              <a:t> General Insight and Rules for customers</a:t>
            </a:r>
            <a:endParaRPr lang="zh-CN" altLang="en-US" dirty="0"/>
          </a:p>
        </p:txBody>
      </p:sp>
      <p:sp>
        <p:nvSpPr>
          <p:cNvPr id="3" name="内容占位符 2">
            <a:extLst>
              <a:ext uri="{FF2B5EF4-FFF2-40B4-BE49-F238E27FC236}">
                <a16:creationId xmlns:a16="http://schemas.microsoft.com/office/drawing/2014/main" id="{61FB4306-C5AE-47A9-9E9C-58458C4C3BF3}"/>
              </a:ext>
            </a:extLst>
          </p:cNvPr>
          <p:cNvSpPr>
            <a:spLocks noGrp="1"/>
          </p:cNvSpPr>
          <p:nvPr>
            <p:ph idx="1"/>
          </p:nvPr>
        </p:nvSpPr>
        <p:spPr>
          <a:xfrm>
            <a:off x="960564" y="2405444"/>
            <a:ext cx="9628632" cy="3986213"/>
          </a:xfrm>
        </p:spPr>
        <p:txBody>
          <a:bodyPr>
            <a:normAutofit fontScale="92500"/>
          </a:bodyPr>
          <a:lstStyle/>
          <a:p>
            <a:pPr>
              <a:lnSpc>
                <a:spcPct val="150000"/>
              </a:lnSpc>
            </a:pPr>
            <a:r>
              <a:rPr lang="en-US" altLang="zh-CN" dirty="0"/>
              <a:t>If overall material is very good or over-grade living area is large, the price belongs to highest</a:t>
            </a:r>
          </a:p>
          <a:p>
            <a:pPr>
              <a:lnSpc>
                <a:spcPct val="150000"/>
              </a:lnSpc>
            </a:pPr>
            <a:r>
              <a:rPr lang="en-US" altLang="zh-CN" dirty="0"/>
              <a:t>If overall material is average and over-grade living area is normal, the price belongs to median high.</a:t>
            </a:r>
          </a:p>
          <a:p>
            <a:pPr>
              <a:lnSpc>
                <a:spcPct val="150000"/>
              </a:lnSpc>
            </a:pPr>
            <a:r>
              <a:rPr lang="en-US" altLang="zh-CN" dirty="0"/>
              <a:t>If overall Infrastructure is average and year built is no far, the price belongs to median low</a:t>
            </a:r>
          </a:p>
          <a:p>
            <a:pPr>
              <a:lnSpc>
                <a:spcPct val="150000"/>
              </a:lnSpc>
            </a:pPr>
            <a:r>
              <a:rPr lang="en-US" altLang="zh-CN" dirty="0"/>
              <a:t>If residential density is low and overall Infrastructure is poor the price belongs to lowest</a:t>
            </a:r>
            <a:endParaRPr lang="zh-CN" altLang="en-US" dirty="0"/>
          </a:p>
        </p:txBody>
      </p:sp>
      <p:pic>
        <p:nvPicPr>
          <p:cNvPr id="7" name="Graphic 6" descr="Ribbon">
            <a:extLst>
              <a:ext uri="{FF2B5EF4-FFF2-40B4-BE49-F238E27FC236}">
                <a16:creationId xmlns:a16="http://schemas.microsoft.com/office/drawing/2014/main" id="{6DC24F8E-7AB4-4E62-A707-ABD29D9295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74796" y="689056"/>
            <a:ext cx="914400" cy="914400"/>
          </a:xfrm>
          <a:prstGeom prst="rect">
            <a:avLst/>
          </a:prstGeom>
        </p:spPr>
      </p:pic>
    </p:spTree>
    <p:extLst>
      <p:ext uri="{BB962C8B-B14F-4D97-AF65-F5344CB8AC3E}">
        <p14:creationId xmlns:p14="http://schemas.microsoft.com/office/powerpoint/2010/main" val="35567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6B7A-8073-403F-96A4-1402F47FC4CF}"/>
              </a:ext>
            </a:extLst>
          </p:cNvPr>
          <p:cNvSpPr>
            <a:spLocks noGrp="1"/>
          </p:cNvSpPr>
          <p:nvPr>
            <p:ph type="title"/>
          </p:nvPr>
        </p:nvSpPr>
        <p:spPr/>
        <p:txBody>
          <a:bodyPr/>
          <a:lstStyle/>
          <a:p>
            <a:r>
              <a:rPr lang="en-US" altLang="zh-CN" dirty="0"/>
              <a:t>Linear Regression-internal factor</a:t>
            </a:r>
            <a:endParaRPr lang="zh-CN" altLang="en-US" dirty="0"/>
          </a:p>
        </p:txBody>
      </p:sp>
      <p:pic>
        <p:nvPicPr>
          <p:cNvPr id="11" name="Content Placeholder 10">
            <a:extLst>
              <a:ext uri="{FF2B5EF4-FFF2-40B4-BE49-F238E27FC236}">
                <a16:creationId xmlns:a16="http://schemas.microsoft.com/office/drawing/2014/main" id="{40A8A604-4CEE-4588-90F4-92F5AB3691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1596" y="2074623"/>
            <a:ext cx="3691764" cy="2168260"/>
          </a:xfrm>
        </p:spPr>
      </p:pic>
      <p:pic>
        <p:nvPicPr>
          <p:cNvPr id="9" name="Content Placeholder 8">
            <a:extLst>
              <a:ext uri="{FF2B5EF4-FFF2-40B4-BE49-F238E27FC236}">
                <a16:creationId xmlns:a16="http://schemas.microsoft.com/office/drawing/2014/main" id="{13D49AE3-ECB2-4435-934F-B6A7D867625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21268" y="4488568"/>
            <a:ext cx="3849607" cy="2084986"/>
          </a:xfrm>
        </p:spPr>
      </p:pic>
      <p:pic>
        <p:nvPicPr>
          <p:cNvPr id="13" name="Picture 12">
            <a:extLst>
              <a:ext uri="{FF2B5EF4-FFF2-40B4-BE49-F238E27FC236}">
                <a16:creationId xmlns:a16="http://schemas.microsoft.com/office/drawing/2014/main" id="{A2F79A06-B97E-4726-9FD6-92147325CD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9394" b="10941"/>
          <a:stretch/>
        </p:blipFill>
        <p:spPr>
          <a:xfrm>
            <a:off x="8650470" y="5283956"/>
            <a:ext cx="2647606" cy="532660"/>
          </a:xfrm>
          <a:prstGeom prst="rect">
            <a:avLst/>
          </a:prstGeom>
        </p:spPr>
      </p:pic>
      <p:pic>
        <p:nvPicPr>
          <p:cNvPr id="15" name="Picture 14">
            <a:extLst>
              <a:ext uri="{FF2B5EF4-FFF2-40B4-BE49-F238E27FC236}">
                <a16:creationId xmlns:a16="http://schemas.microsoft.com/office/drawing/2014/main" id="{9969C66F-361B-475E-88B8-091144465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0471" y="3886196"/>
            <a:ext cx="3078747" cy="1120237"/>
          </a:xfrm>
          <a:prstGeom prst="rect">
            <a:avLst/>
          </a:prstGeom>
        </p:spPr>
      </p:pic>
      <p:pic>
        <p:nvPicPr>
          <p:cNvPr id="17" name="Picture 16">
            <a:extLst>
              <a:ext uri="{FF2B5EF4-FFF2-40B4-BE49-F238E27FC236}">
                <a16:creationId xmlns:a16="http://schemas.microsoft.com/office/drawing/2014/main" id="{BA23EBC1-A493-48C8-B316-8C9885E2B0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96" y="4488569"/>
            <a:ext cx="3691764" cy="2084986"/>
          </a:xfrm>
          <a:prstGeom prst="rect">
            <a:avLst/>
          </a:prstGeom>
        </p:spPr>
      </p:pic>
      <p:pic>
        <p:nvPicPr>
          <p:cNvPr id="19" name="Picture 18">
            <a:extLst>
              <a:ext uri="{FF2B5EF4-FFF2-40B4-BE49-F238E27FC236}">
                <a16:creationId xmlns:a16="http://schemas.microsoft.com/office/drawing/2014/main" id="{67FCD6EF-C161-4564-BFAC-47730EE5A0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1269" y="2069860"/>
            <a:ext cx="3849607" cy="2177304"/>
          </a:xfrm>
          <a:prstGeom prst="rect">
            <a:avLst/>
          </a:prstGeom>
        </p:spPr>
      </p:pic>
      <p:pic>
        <p:nvPicPr>
          <p:cNvPr id="21" name="Picture 20">
            <a:extLst>
              <a:ext uri="{FF2B5EF4-FFF2-40B4-BE49-F238E27FC236}">
                <a16:creationId xmlns:a16="http://schemas.microsoft.com/office/drawing/2014/main" id="{5737E419-5E66-477B-BFFF-165C241EE1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50471" y="2954517"/>
            <a:ext cx="2570904" cy="654156"/>
          </a:xfrm>
          <a:prstGeom prst="rect">
            <a:avLst/>
          </a:prstGeom>
        </p:spPr>
      </p:pic>
      <p:pic>
        <p:nvPicPr>
          <p:cNvPr id="29" name="Graphic 28" descr="Open Folder">
            <a:extLst>
              <a:ext uri="{FF2B5EF4-FFF2-40B4-BE49-F238E27FC236}">
                <a16:creationId xmlns:a16="http://schemas.microsoft.com/office/drawing/2014/main" id="{C3843D6D-BCEE-4C7E-9613-24578CDA6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78723" y="690199"/>
            <a:ext cx="914400" cy="914400"/>
          </a:xfrm>
          <a:prstGeom prst="rect">
            <a:avLst/>
          </a:prstGeom>
        </p:spPr>
      </p:pic>
      <p:sp>
        <p:nvSpPr>
          <p:cNvPr id="3" name="TextBox 2">
            <a:extLst>
              <a:ext uri="{FF2B5EF4-FFF2-40B4-BE49-F238E27FC236}">
                <a16:creationId xmlns:a16="http://schemas.microsoft.com/office/drawing/2014/main" id="{CC890B5B-32FF-428F-B2D5-09BC1BA19707}"/>
              </a:ext>
            </a:extLst>
          </p:cNvPr>
          <p:cNvSpPr txBox="1"/>
          <p:nvPr/>
        </p:nvSpPr>
        <p:spPr>
          <a:xfrm>
            <a:off x="5655076" y="1526959"/>
            <a:ext cx="5433311" cy="369332"/>
          </a:xfrm>
          <a:prstGeom prst="rect">
            <a:avLst/>
          </a:prstGeom>
          <a:noFill/>
        </p:spPr>
        <p:txBody>
          <a:bodyPr wrap="square" rtlCol="0">
            <a:spAutoFit/>
          </a:bodyPr>
          <a:lstStyle/>
          <a:p>
            <a:r>
              <a:rPr lang="en-US" altLang="zh-CN" dirty="0">
                <a:solidFill>
                  <a:schemeClr val="bg1"/>
                </a:solidFill>
              </a:rPr>
              <a:t>Based on four classes from previous classification step</a:t>
            </a:r>
            <a:endParaRPr lang="en-US" dirty="0">
              <a:solidFill>
                <a:schemeClr val="bg1"/>
              </a:solidFill>
            </a:endParaRPr>
          </a:p>
        </p:txBody>
      </p:sp>
      <p:sp>
        <p:nvSpPr>
          <p:cNvPr id="4" name="TextBox 3">
            <a:extLst>
              <a:ext uri="{FF2B5EF4-FFF2-40B4-BE49-F238E27FC236}">
                <a16:creationId xmlns:a16="http://schemas.microsoft.com/office/drawing/2014/main" id="{408BDE4E-F297-4289-A114-FC187E09918C}"/>
              </a:ext>
            </a:extLst>
          </p:cNvPr>
          <p:cNvSpPr txBox="1"/>
          <p:nvPr/>
        </p:nvSpPr>
        <p:spPr>
          <a:xfrm>
            <a:off x="3541530" y="4181059"/>
            <a:ext cx="2104008" cy="369332"/>
          </a:xfrm>
          <a:prstGeom prst="rect">
            <a:avLst/>
          </a:prstGeom>
          <a:noFill/>
        </p:spPr>
        <p:txBody>
          <a:bodyPr wrap="square" rtlCol="0">
            <a:spAutoFit/>
          </a:bodyPr>
          <a:lstStyle/>
          <a:p>
            <a:r>
              <a:rPr lang="en-US" altLang="zh-CN" dirty="0"/>
              <a:t>Training and Testing</a:t>
            </a:r>
            <a:endParaRPr lang="zh-CN" altLang="en-US" dirty="0"/>
          </a:p>
        </p:txBody>
      </p:sp>
    </p:spTree>
    <p:extLst>
      <p:ext uri="{BB962C8B-B14F-4D97-AF65-F5344CB8AC3E}">
        <p14:creationId xmlns:p14="http://schemas.microsoft.com/office/powerpoint/2010/main" val="8359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32C0A-50A0-4A14-B95C-CBFCCB2EF701}"/>
              </a:ext>
            </a:extLst>
          </p:cNvPr>
          <p:cNvSpPr>
            <a:spLocks noGrp="1"/>
          </p:cNvSpPr>
          <p:nvPr>
            <p:ph type="title"/>
          </p:nvPr>
        </p:nvSpPr>
        <p:spPr/>
        <p:txBody>
          <a:bodyPr/>
          <a:lstStyle/>
          <a:p>
            <a:r>
              <a:rPr lang="en-US" altLang="zh-CN" dirty="0"/>
              <a:t>Linear Regression-piecewise regression</a:t>
            </a:r>
            <a:endParaRPr lang="zh-CN" altLang="en-US" dirty="0"/>
          </a:p>
        </p:txBody>
      </p:sp>
      <p:pic>
        <p:nvPicPr>
          <p:cNvPr id="6" name="Content Placeholder 5">
            <a:extLst>
              <a:ext uri="{FF2B5EF4-FFF2-40B4-BE49-F238E27FC236}">
                <a16:creationId xmlns:a16="http://schemas.microsoft.com/office/drawing/2014/main" id="{8D70E125-116B-4280-9A3A-27EDEDF71EF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2204" y="4468281"/>
            <a:ext cx="4491038" cy="1923376"/>
          </a:xfrm>
        </p:spPr>
      </p:pic>
      <p:pic>
        <p:nvPicPr>
          <p:cNvPr id="7" name="Content Placeholder 5">
            <a:extLst>
              <a:ext uri="{FF2B5EF4-FFF2-40B4-BE49-F238E27FC236}">
                <a16:creationId xmlns:a16="http://schemas.microsoft.com/office/drawing/2014/main" id="{7FD4EAF4-6D14-4C94-976D-7F8EC727F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04" y="1923145"/>
            <a:ext cx="4491038" cy="2197310"/>
          </a:xfrm>
          <a:prstGeom prst="rect">
            <a:avLst/>
          </a:prstGeom>
        </p:spPr>
      </p:pic>
      <p:pic>
        <p:nvPicPr>
          <p:cNvPr id="8" name="Content Placeholder 7">
            <a:extLst>
              <a:ext uri="{FF2B5EF4-FFF2-40B4-BE49-F238E27FC236}">
                <a16:creationId xmlns:a16="http://schemas.microsoft.com/office/drawing/2014/main" id="{E314E1F1-EAD6-4E6C-B09C-22219F0F8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4369" y="3815397"/>
            <a:ext cx="5872853" cy="1058444"/>
          </a:xfrm>
          <a:prstGeom prst="rect">
            <a:avLst/>
          </a:prstGeom>
        </p:spPr>
      </p:pic>
      <p:sp>
        <p:nvSpPr>
          <p:cNvPr id="9" name="TextBox 8">
            <a:extLst>
              <a:ext uri="{FF2B5EF4-FFF2-40B4-BE49-F238E27FC236}">
                <a16:creationId xmlns:a16="http://schemas.microsoft.com/office/drawing/2014/main" id="{E8E7EBE6-6682-44F9-9A7A-EA0490E54CE0}"/>
              </a:ext>
            </a:extLst>
          </p:cNvPr>
          <p:cNvSpPr txBox="1"/>
          <p:nvPr/>
        </p:nvSpPr>
        <p:spPr>
          <a:xfrm>
            <a:off x="1606857" y="4117936"/>
            <a:ext cx="1944211" cy="369332"/>
          </a:xfrm>
          <a:prstGeom prst="rect">
            <a:avLst/>
          </a:prstGeom>
          <a:noFill/>
        </p:spPr>
        <p:txBody>
          <a:bodyPr wrap="square" rtlCol="0">
            <a:spAutoFit/>
          </a:bodyPr>
          <a:lstStyle/>
          <a:p>
            <a:r>
              <a:rPr lang="en-US" altLang="zh-CN" dirty="0"/>
              <a:t>Linear regression</a:t>
            </a:r>
            <a:endParaRPr lang="zh-CN" altLang="en-US" dirty="0"/>
          </a:p>
        </p:txBody>
      </p:sp>
      <p:sp>
        <p:nvSpPr>
          <p:cNvPr id="10" name="TextBox 9">
            <a:extLst>
              <a:ext uri="{FF2B5EF4-FFF2-40B4-BE49-F238E27FC236}">
                <a16:creationId xmlns:a16="http://schemas.microsoft.com/office/drawing/2014/main" id="{05E83715-EE37-4C06-844E-E8FB033FC38B}"/>
              </a:ext>
            </a:extLst>
          </p:cNvPr>
          <p:cNvSpPr txBox="1"/>
          <p:nvPr/>
        </p:nvSpPr>
        <p:spPr>
          <a:xfrm>
            <a:off x="1606857" y="6391657"/>
            <a:ext cx="1944211" cy="369332"/>
          </a:xfrm>
          <a:prstGeom prst="rect">
            <a:avLst/>
          </a:prstGeom>
          <a:noFill/>
        </p:spPr>
        <p:txBody>
          <a:bodyPr wrap="square" rtlCol="0">
            <a:spAutoFit/>
          </a:bodyPr>
          <a:lstStyle/>
          <a:p>
            <a:r>
              <a:rPr lang="en-US" altLang="zh-CN" dirty="0"/>
              <a:t>Model regression</a:t>
            </a:r>
            <a:endParaRPr lang="zh-CN" altLang="en-US" dirty="0"/>
          </a:p>
        </p:txBody>
      </p:sp>
      <p:sp>
        <p:nvSpPr>
          <p:cNvPr id="11" name="Arrow: Right 10">
            <a:extLst>
              <a:ext uri="{FF2B5EF4-FFF2-40B4-BE49-F238E27FC236}">
                <a16:creationId xmlns:a16="http://schemas.microsoft.com/office/drawing/2014/main" id="{1C0D7221-B57C-4E08-8DD2-D5CB98850880}"/>
              </a:ext>
            </a:extLst>
          </p:cNvPr>
          <p:cNvSpPr/>
          <p:nvPr/>
        </p:nvSpPr>
        <p:spPr>
          <a:xfrm rot="1821583">
            <a:off x="5288074" y="3325575"/>
            <a:ext cx="754601" cy="409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rrow: Right 11">
            <a:extLst>
              <a:ext uri="{FF2B5EF4-FFF2-40B4-BE49-F238E27FC236}">
                <a16:creationId xmlns:a16="http://schemas.microsoft.com/office/drawing/2014/main" id="{B407C8B9-B7F7-4742-BEBB-3D5A15432F94}"/>
              </a:ext>
            </a:extLst>
          </p:cNvPr>
          <p:cNvSpPr/>
          <p:nvPr/>
        </p:nvSpPr>
        <p:spPr>
          <a:xfrm rot="19655913">
            <a:off x="5290662" y="4849967"/>
            <a:ext cx="754601" cy="409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Graphic 13" descr="Record">
            <a:extLst>
              <a:ext uri="{FF2B5EF4-FFF2-40B4-BE49-F238E27FC236}">
                <a16:creationId xmlns:a16="http://schemas.microsoft.com/office/drawing/2014/main" id="{E3BC060D-7E89-492D-A093-96D24C1DE7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26003" y="690199"/>
            <a:ext cx="914400" cy="914400"/>
          </a:xfrm>
          <a:prstGeom prst="rect">
            <a:avLst/>
          </a:prstGeom>
        </p:spPr>
      </p:pic>
      <p:sp>
        <p:nvSpPr>
          <p:cNvPr id="4" name="TextBox 3">
            <a:extLst>
              <a:ext uri="{FF2B5EF4-FFF2-40B4-BE49-F238E27FC236}">
                <a16:creationId xmlns:a16="http://schemas.microsoft.com/office/drawing/2014/main" id="{F6DD3366-19D2-490E-89E8-1009C1A9EA25}"/>
              </a:ext>
            </a:extLst>
          </p:cNvPr>
          <p:cNvSpPr txBox="1"/>
          <p:nvPr/>
        </p:nvSpPr>
        <p:spPr>
          <a:xfrm>
            <a:off x="6995603" y="5042517"/>
            <a:ext cx="1633491" cy="369332"/>
          </a:xfrm>
          <a:prstGeom prst="rect">
            <a:avLst/>
          </a:prstGeom>
          <a:noFill/>
        </p:spPr>
        <p:txBody>
          <a:bodyPr wrap="square" rtlCol="0">
            <a:spAutoFit/>
          </a:bodyPr>
          <a:lstStyle/>
          <a:p>
            <a:r>
              <a:rPr lang="en-US" altLang="zh-CN" dirty="0"/>
              <a:t>Stacking </a:t>
            </a:r>
            <a:endParaRPr lang="zh-CN" altLang="en-US" dirty="0"/>
          </a:p>
        </p:txBody>
      </p:sp>
    </p:spTree>
    <p:extLst>
      <p:ext uri="{BB962C8B-B14F-4D97-AF65-F5344CB8AC3E}">
        <p14:creationId xmlns:p14="http://schemas.microsoft.com/office/powerpoint/2010/main" val="314579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C7A4-E70C-4413-B0D6-EF1683E332E9}"/>
              </a:ext>
            </a:extLst>
          </p:cNvPr>
          <p:cNvSpPr>
            <a:spLocks noGrp="1"/>
          </p:cNvSpPr>
          <p:nvPr>
            <p:ph type="title"/>
          </p:nvPr>
        </p:nvSpPr>
        <p:spPr/>
        <p:txBody>
          <a:bodyPr/>
          <a:lstStyle/>
          <a:p>
            <a:r>
              <a:rPr lang="en-US" altLang="zh-CN" dirty="0"/>
              <a:t>Top factors in each housing price class</a:t>
            </a:r>
            <a:endParaRPr lang="en-US" dirty="0"/>
          </a:p>
        </p:txBody>
      </p:sp>
      <p:pic>
        <p:nvPicPr>
          <p:cNvPr id="13" name="Content Placeholder 12">
            <a:extLst>
              <a:ext uri="{FF2B5EF4-FFF2-40B4-BE49-F238E27FC236}">
                <a16:creationId xmlns:a16="http://schemas.microsoft.com/office/drawing/2014/main" id="{B9B2CCB5-EFA6-40E1-AF55-38BA6D626E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2370" y="3031011"/>
            <a:ext cx="5755053" cy="2469367"/>
          </a:xfrm>
        </p:spPr>
      </p:pic>
      <p:sp>
        <p:nvSpPr>
          <p:cNvPr id="10" name="Content Placeholder 9">
            <a:extLst>
              <a:ext uri="{FF2B5EF4-FFF2-40B4-BE49-F238E27FC236}">
                <a16:creationId xmlns:a16="http://schemas.microsoft.com/office/drawing/2014/main" id="{F65B4CB3-91C7-486B-98EF-21E70643F5E9}"/>
              </a:ext>
            </a:extLst>
          </p:cNvPr>
          <p:cNvSpPr>
            <a:spLocks noGrp="1"/>
          </p:cNvSpPr>
          <p:nvPr>
            <p:ph sz="half" idx="2"/>
          </p:nvPr>
        </p:nvSpPr>
        <p:spPr>
          <a:xfrm>
            <a:off x="7019775" y="3576726"/>
            <a:ext cx="5107122" cy="3986784"/>
          </a:xfrm>
        </p:spPr>
        <p:txBody>
          <a:bodyPr/>
          <a:lstStyle/>
          <a:p>
            <a:r>
              <a:rPr lang="en-US" dirty="0"/>
              <a:t>Common Attributes for all classes</a:t>
            </a:r>
          </a:p>
          <a:p>
            <a:r>
              <a:rPr lang="en-US" dirty="0"/>
              <a:t>Unique Attributes for different classes</a:t>
            </a:r>
          </a:p>
        </p:txBody>
      </p:sp>
      <p:sp>
        <p:nvSpPr>
          <p:cNvPr id="15" name="TextBox 14">
            <a:extLst>
              <a:ext uri="{FF2B5EF4-FFF2-40B4-BE49-F238E27FC236}">
                <a16:creationId xmlns:a16="http://schemas.microsoft.com/office/drawing/2014/main" id="{04BBF358-94AB-4D83-A162-00AE9D5707D5}"/>
              </a:ext>
            </a:extLst>
          </p:cNvPr>
          <p:cNvSpPr txBox="1"/>
          <p:nvPr/>
        </p:nvSpPr>
        <p:spPr>
          <a:xfrm>
            <a:off x="594804" y="2130641"/>
            <a:ext cx="4429957" cy="461665"/>
          </a:xfrm>
          <a:prstGeom prst="rect">
            <a:avLst/>
          </a:prstGeom>
          <a:noFill/>
        </p:spPr>
        <p:txBody>
          <a:bodyPr wrap="square" rtlCol="0">
            <a:spAutoFit/>
          </a:bodyPr>
          <a:lstStyle/>
          <a:p>
            <a:r>
              <a:rPr lang="en-US" sz="2400" dirty="0"/>
              <a:t>Factors Conclusion</a:t>
            </a:r>
          </a:p>
        </p:txBody>
      </p:sp>
      <p:pic>
        <p:nvPicPr>
          <p:cNvPr id="6" name="Graphic 5" descr="Disk">
            <a:extLst>
              <a:ext uri="{FF2B5EF4-FFF2-40B4-BE49-F238E27FC236}">
                <a16:creationId xmlns:a16="http://schemas.microsoft.com/office/drawing/2014/main" id="{7F12DE9D-30DF-4150-99E1-2D1B701B34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3336" y="690199"/>
            <a:ext cx="914400" cy="914400"/>
          </a:xfrm>
          <a:prstGeom prst="rect">
            <a:avLst/>
          </a:prstGeom>
        </p:spPr>
      </p:pic>
    </p:spTree>
    <p:extLst>
      <p:ext uri="{BB962C8B-B14F-4D97-AF65-F5344CB8AC3E}">
        <p14:creationId xmlns:p14="http://schemas.microsoft.com/office/powerpoint/2010/main" val="41783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8030-4849-429F-AB54-17B535CE057D}"/>
              </a:ext>
            </a:extLst>
          </p:cNvPr>
          <p:cNvSpPr>
            <a:spLocks noGrp="1"/>
          </p:cNvSpPr>
          <p:nvPr>
            <p:ph type="title"/>
          </p:nvPr>
        </p:nvSpPr>
        <p:spPr/>
        <p:txBody>
          <a:bodyPr/>
          <a:lstStyle/>
          <a:p>
            <a:r>
              <a:rPr lang="en-US" altLang="zh-CN" dirty="0"/>
              <a:t>Linear regression-external factor</a:t>
            </a:r>
            <a:endParaRPr lang="zh-CN" altLang="en-US" dirty="0"/>
          </a:p>
        </p:txBody>
      </p:sp>
      <p:pic>
        <p:nvPicPr>
          <p:cNvPr id="18" name="Graphic 17" descr="Wireless router">
            <a:extLst>
              <a:ext uri="{FF2B5EF4-FFF2-40B4-BE49-F238E27FC236}">
                <a16:creationId xmlns:a16="http://schemas.microsoft.com/office/drawing/2014/main" id="{FB8E9B29-94D7-4665-AE5E-62BBCF06D9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0372" y="690199"/>
            <a:ext cx="914400" cy="914400"/>
          </a:xfrm>
          <a:prstGeom prst="rect">
            <a:avLst/>
          </a:prstGeom>
        </p:spPr>
      </p:pic>
      <p:sp>
        <p:nvSpPr>
          <p:cNvPr id="3" name="TextBox 2">
            <a:extLst>
              <a:ext uri="{FF2B5EF4-FFF2-40B4-BE49-F238E27FC236}">
                <a16:creationId xmlns:a16="http://schemas.microsoft.com/office/drawing/2014/main" id="{CCE52A47-77C6-4718-9348-603DA626B595}"/>
              </a:ext>
            </a:extLst>
          </p:cNvPr>
          <p:cNvSpPr txBox="1"/>
          <p:nvPr/>
        </p:nvSpPr>
        <p:spPr>
          <a:xfrm>
            <a:off x="458171" y="2153712"/>
            <a:ext cx="8345011" cy="400110"/>
          </a:xfrm>
          <a:prstGeom prst="rect">
            <a:avLst/>
          </a:prstGeom>
          <a:noFill/>
        </p:spPr>
        <p:txBody>
          <a:bodyPr wrap="square" rtlCol="0">
            <a:spAutoFit/>
          </a:bodyPr>
          <a:lstStyle/>
          <a:p>
            <a:r>
              <a:rPr lang="en-US" sz="2000" dirty="0"/>
              <a:t>Dataset: Merged dataset containing average housing Price for each zip code</a:t>
            </a:r>
          </a:p>
        </p:txBody>
      </p:sp>
      <p:pic>
        <p:nvPicPr>
          <p:cNvPr id="10" name="Picture 9">
            <a:extLst>
              <a:ext uri="{FF2B5EF4-FFF2-40B4-BE49-F238E27FC236}">
                <a16:creationId xmlns:a16="http://schemas.microsoft.com/office/drawing/2014/main" id="{88DDF02D-8151-4691-8E6D-216CD6B1C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92" y="2879078"/>
            <a:ext cx="9693480" cy="1729890"/>
          </a:xfrm>
          <a:prstGeom prst="rect">
            <a:avLst/>
          </a:prstGeom>
        </p:spPr>
      </p:pic>
      <p:sp>
        <p:nvSpPr>
          <p:cNvPr id="6" name="TextBox 5">
            <a:extLst>
              <a:ext uri="{FF2B5EF4-FFF2-40B4-BE49-F238E27FC236}">
                <a16:creationId xmlns:a16="http://schemas.microsoft.com/office/drawing/2014/main" id="{3DE4CB42-3298-48C3-BA5A-B31D8AA57B85}"/>
              </a:ext>
            </a:extLst>
          </p:cNvPr>
          <p:cNvSpPr txBox="1"/>
          <p:nvPr/>
        </p:nvSpPr>
        <p:spPr>
          <a:xfrm>
            <a:off x="670219" y="5029545"/>
            <a:ext cx="10848514"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Extract zip codes for Iowa from national dataset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Clean data for linear regression</a:t>
            </a:r>
          </a:p>
          <a:p>
            <a:endParaRPr lang="en-US" altLang="zh-CN" dirty="0"/>
          </a:p>
          <a:p>
            <a:pPr marL="285750" indent="-285750">
              <a:buFont typeface="Arial" panose="020B0604020202020204" pitchFamily="34" charset="0"/>
              <a:buChar char="•"/>
            </a:pPr>
            <a:r>
              <a:rPr lang="en-US" dirty="0"/>
              <a:t>Judge which segment a data point should belong to, according to previous classification step for future use</a:t>
            </a:r>
          </a:p>
        </p:txBody>
      </p:sp>
    </p:spTree>
    <p:extLst>
      <p:ext uri="{BB962C8B-B14F-4D97-AF65-F5344CB8AC3E}">
        <p14:creationId xmlns:p14="http://schemas.microsoft.com/office/powerpoint/2010/main" val="16557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8030-4849-429F-AB54-17B535CE057D}"/>
              </a:ext>
            </a:extLst>
          </p:cNvPr>
          <p:cNvSpPr>
            <a:spLocks noGrp="1"/>
          </p:cNvSpPr>
          <p:nvPr>
            <p:ph type="title"/>
          </p:nvPr>
        </p:nvSpPr>
        <p:spPr/>
        <p:txBody>
          <a:bodyPr/>
          <a:lstStyle/>
          <a:p>
            <a:r>
              <a:rPr lang="en-US" altLang="zh-CN" dirty="0"/>
              <a:t>Linear regression-external factor</a:t>
            </a:r>
            <a:endParaRPr lang="zh-CN" altLang="en-US" dirty="0"/>
          </a:p>
        </p:txBody>
      </p:sp>
      <p:pic>
        <p:nvPicPr>
          <p:cNvPr id="11" name="Content Placeholder 10">
            <a:extLst>
              <a:ext uri="{FF2B5EF4-FFF2-40B4-BE49-F238E27FC236}">
                <a16:creationId xmlns:a16="http://schemas.microsoft.com/office/drawing/2014/main" id="{ABE16875-6543-4E27-A7C8-27ECB0A8778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8070" y="2707139"/>
            <a:ext cx="6409921" cy="2671755"/>
          </a:xfrm>
        </p:spPr>
      </p:pic>
      <p:pic>
        <p:nvPicPr>
          <p:cNvPr id="13" name="Picture 12">
            <a:extLst>
              <a:ext uri="{FF2B5EF4-FFF2-40B4-BE49-F238E27FC236}">
                <a16:creationId xmlns:a16="http://schemas.microsoft.com/office/drawing/2014/main" id="{5CDFC523-369B-48FE-BA50-202BEA91B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008" y="2535195"/>
            <a:ext cx="3956729" cy="3015641"/>
          </a:xfrm>
          <a:prstGeom prst="rect">
            <a:avLst/>
          </a:prstGeom>
        </p:spPr>
      </p:pic>
      <p:pic>
        <p:nvPicPr>
          <p:cNvPr id="10" name="Graphic 9" descr="Gauge">
            <a:extLst>
              <a:ext uri="{FF2B5EF4-FFF2-40B4-BE49-F238E27FC236}">
                <a16:creationId xmlns:a16="http://schemas.microsoft.com/office/drawing/2014/main" id="{5574FF47-BDC7-4A59-A83F-4059C7745F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6510" y="707577"/>
            <a:ext cx="914400" cy="914400"/>
          </a:xfrm>
          <a:prstGeom prst="rect">
            <a:avLst/>
          </a:prstGeom>
        </p:spPr>
      </p:pic>
    </p:spTree>
    <p:extLst>
      <p:ext uri="{BB962C8B-B14F-4D97-AF65-F5344CB8AC3E}">
        <p14:creationId xmlns:p14="http://schemas.microsoft.com/office/powerpoint/2010/main" val="302872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9C3F-D5F2-47EB-9862-4EEBBDC94E8F}"/>
              </a:ext>
            </a:extLst>
          </p:cNvPr>
          <p:cNvSpPr>
            <a:spLocks noGrp="1"/>
          </p:cNvSpPr>
          <p:nvPr>
            <p:ph type="title"/>
          </p:nvPr>
        </p:nvSpPr>
        <p:spPr/>
        <p:txBody>
          <a:bodyPr/>
          <a:lstStyle/>
          <a:p>
            <a:r>
              <a:rPr lang="en-US" altLang="zh-CN" dirty="0"/>
              <a:t>Linear regression-external factor</a:t>
            </a:r>
            <a:endParaRPr lang="zh-CN" altLang="en-US" dirty="0"/>
          </a:p>
        </p:txBody>
      </p:sp>
      <p:pic>
        <p:nvPicPr>
          <p:cNvPr id="5" name="Picture 4">
            <a:extLst>
              <a:ext uri="{FF2B5EF4-FFF2-40B4-BE49-F238E27FC236}">
                <a16:creationId xmlns:a16="http://schemas.microsoft.com/office/drawing/2014/main" id="{08D36B06-A95B-4254-92C8-BB2D6D2E3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48" y="3006228"/>
            <a:ext cx="4975567" cy="2274669"/>
          </a:xfrm>
          <a:prstGeom prst="rect">
            <a:avLst/>
          </a:prstGeom>
        </p:spPr>
      </p:pic>
      <p:pic>
        <p:nvPicPr>
          <p:cNvPr id="6" name="Picture 5">
            <a:extLst>
              <a:ext uri="{FF2B5EF4-FFF2-40B4-BE49-F238E27FC236}">
                <a16:creationId xmlns:a16="http://schemas.microsoft.com/office/drawing/2014/main" id="{ED13BA93-9EB3-472B-A4C9-63669F42C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76" y="2524173"/>
            <a:ext cx="5326842" cy="3238781"/>
          </a:xfrm>
          <a:prstGeom prst="rect">
            <a:avLst/>
          </a:prstGeom>
        </p:spPr>
      </p:pic>
      <p:pic>
        <p:nvPicPr>
          <p:cNvPr id="7" name="Graphic 6" descr="Computer">
            <a:extLst>
              <a:ext uri="{FF2B5EF4-FFF2-40B4-BE49-F238E27FC236}">
                <a16:creationId xmlns:a16="http://schemas.microsoft.com/office/drawing/2014/main" id="{DD69B27C-80EC-4791-ADC5-B51F0D02A1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6853" y="690199"/>
            <a:ext cx="914400" cy="914400"/>
          </a:xfrm>
          <a:prstGeom prst="rect">
            <a:avLst/>
          </a:prstGeom>
        </p:spPr>
      </p:pic>
    </p:spTree>
    <p:extLst>
      <p:ext uri="{BB962C8B-B14F-4D97-AF65-F5344CB8AC3E}">
        <p14:creationId xmlns:p14="http://schemas.microsoft.com/office/powerpoint/2010/main" val="209216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5E53-8AEC-46DA-9EC9-06B69501ED93}"/>
              </a:ext>
            </a:extLst>
          </p:cNvPr>
          <p:cNvSpPr>
            <a:spLocks noGrp="1"/>
          </p:cNvSpPr>
          <p:nvPr>
            <p:ph type="title"/>
          </p:nvPr>
        </p:nvSpPr>
        <p:spPr/>
        <p:txBody>
          <a:bodyPr/>
          <a:lstStyle/>
          <a:p>
            <a:r>
              <a:rPr lang="en-US" dirty="0"/>
              <a:t>Connection and inference</a:t>
            </a:r>
          </a:p>
        </p:txBody>
      </p:sp>
      <p:pic>
        <p:nvPicPr>
          <p:cNvPr id="8" name="Picture 7">
            <a:extLst>
              <a:ext uri="{FF2B5EF4-FFF2-40B4-BE49-F238E27FC236}">
                <a16:creationId xmlns:a16="http://schemas.microsoft.com/office/drawing/2014/main" id="{45931066-E6A5-40CC-8FF9-90E886B469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788" y="2945688"/>
            <a:ext cx="3323862" cy="1343177"/>
          </a:xfrm>
          <a:prstGeom prst="rect">
            <a:avLst/>
          </a:prstGeom>
        </p:spPr>
      </p:pic>
      <p:pic>
        <p:nvPicPr>
          <p:cNvPr id="10" name="Picture 9">
            <a:extLst>
              <a:ext uri="{FF2B5EF4-FFF2-40B4-BE49-F238E27FC236}">
                <a16:creationId xmlns:a16="http://schemas.microsoft.com/office/drawing/2014/main" id="{BDB1CC9B-902A-4010-9CF3-01A2010FD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88" y="4276809"/>
            <a:ext cx="3187083" cy="1576679"/>
          </a:xfrm>
          <a:prstGeom prst="rect">
            <a:avLst/>
          </a:prstGeom>
        </p:spPr>
      </p:pic>
      <p:pic>
        <p:nvPicPr>
          <p:cNvPr id="12" name="Picture 11">
            <a:extLst>
              <a:ext uri="{FF2B5EF4-FFF2-40B4-BE49-F238E27FC236}">
                <a16:creationId xmlns:a16="http://schemas.microsoft.com/office/drawing/2014/main" id="{2C037D04-B740-46F3-9BFF-3383B60E4E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9767" y="2956445"/>
            <a:ext cx="2947386" cy="1343177"/>
          </a:xfrm>
          <a:prstGeom prst="rect">
            <a:avLst/>
          </a:prstGeom>
        </p:spPr>
      </p:pic>
      <p:pic>
        <p:nvPicPr>
          <p:cNvPr id="14" name="Picture 13">
            <a:extLst>
              <a:ext uri="{FF2B5EF4-FFF2-40B4-BE49-F238E27FC236}">
                <a16:creationId xmlns:a16="http://schemas.microsoft.com/office/drawing/2014/main" id="{387B3DDE-47F1-40B8-9E7B-1935C4BFEE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0934" y="4240176"/>
            <a:ext cx="3480047" cy="1585920"/>
          </a:xfrm>
          <a:prstGeom prst="rect">
            <a:avLst/>
          </a:prstGeom>
        </p:spPr>
      </p:pic>
      <p:sp>
        <p:nvSpPr>
          <p:cNvPr id="15" name="TextBox 14">
            <a:extLst>
              <a:ext uri="{FF2B5EF4-FFF2-40B4-BE49-F238E27FC236}">
                <a16:creationId xmlns:a16="http://schemas.microsoft.com/office/drawing/2014/main" id="{D42CEBB3-1470-4200-AC0D-B4ACF1AF2448}"/>
              </a:ext>
            </a:extLst>
          </p:cNvPr>
          <p:cNvSpPr txBox="1"/>
          <p:nvPr/>
        </p:nvSpPr>
        <p:spPr>
          <a:xfrm>
            <a:off x="372862" y="1935332"/>
            <a:ext cx="2086253" cy="371137"/>
          </a:xfrm>
          <a:prstGeom prst="rect">
            <a:avLst/>
          </a:prstGeom>
          <a:noFill/>
        </p:spPr>
        <p:txBody>
          <a:bodyPr wrap="square" rtlCol="0">
            <a:spAutoFit/>
          </a:bodyPr>
          <a:lstStyle/>
          <a:p>
            <a:r>
              <a:rPr lang="en-US" dirty="0"/>
              <a:t>Residuals:</a:t>
            </a:r>
          </a:p>
        </p:txBody>
      </p:sp>
      <p:sp>
        <p:nvSpPr>
          <p:cNvPr id="16" name="TextBox 15">
            <a:extLst>
              <a:ext uri="{FF2B5EF4-FFF2-40B4-BE49-F238E27FC236}">
                <a16:creationId xmlns:a16="http://schemas.microsoft.com/office/drawing/2014/main" id="{24209403-09C3-40DE-AE4F-81598B43DD5F}"/>
              </a:ext>
            </a:extLst>
          </p:cNvPr>
          <p:cNvSpPr txBox="1"/>
          <p:nvPr/>
        </p:nvSpPr>
        <p:spPr>
          <a:xfrm>
            <a:off x="-101608" y="2919755"/>
            <a:ext cx="5341398" cy="369332"/>
          </a:xfrm>
          <a:prstGeom prst="rect">
            <a:avLst/>
          </a:prstGeom>
          <a:noFill/>
        </p:spPr>
        <p:txBody>
          <a:bodyPr wrap="square" rtlCol="0">
            <a:spAutoFit/>
          </a:bodyPr>
          <a:lstStyle/>
          <a:p>
            <a:r>
              <a:rPr lang="en-US" dirty="0"/>
              <a:t>       Highest                                                 Median High </a:t>
            </a:r>
          </a:p>
        </p:txBody>
      </p:sp>
      <p:sp>
        <p:nvSpPr>
          <p:cNvPr id="17" name="TextBox 16">
            <a:extLst>
              <a:ext uri="{FF2B5EF4-FFF2-40B4-BE49-F238E27FC236}">
                <a16:creationId xmlns:a16="http://schemas.microsoft.com/office/drawing/2014/main" id="{89DA22EE-FAF8-4474-94F5-617FBBB8FB47}"/>
              </a:ext>
            </a:extLst>
          </p:cNvPr>
          <p:cNvSpPr txBox="1"/>
          <p:nvPr/>
        </p:nvSpPr>
        <p:spPr>
          <a:xfrm>
            <a:off x="147173" y="4325498"/>
            <a:ext cx="5333829" cy="369332"/>
          </a:xfrm>
          <a:prstGeom prst="rect">
            <a:avLst/>
          </a:prstGeom>
          <a:noFill/>
        </p:spPr>
        <p:txBody>
          <a:bodyPr wrap="square" rtlCol="0">
            <a:spAutoFit/>
          </a:bodyPr>
          <a:lstStyle/>
          <a:p>
            <a:r>
              <a:rPr lang="en-US" dirty="0"/>
              <a:t>Lowest                                                   Median Low</a:t>
            </a:r>
          </a:p>
        </p:txBody>
      </p:sp>
      <p:pic>
        <p:nvPicPr>
          <p:cNvPr id="19" name="Picture 18">
            <a:extLst>
              <a:ext uri="{FF2B5EF4-FFF2-40B4-BE49-F238E27FC236}">
                <a16:creationId xmlns:a16="http://schemas.microsoft.com/office/drawing/2014/main" id="{DF3522AD-11EB-4916-BAD0-531B2E8A5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5240" y="3289087"/>
            <a:ext cx="3021946" cy="980364"/>
          </a:xfrm>
          <a:prstGeom prst="rect">
            <a:avLst/>
          </a:prstGeom>
        </p:spPr>
      </p:pic>
      <p:sp>
        <p:nvSpPr>
          <p:cNvPr id="21" name="TextBox 20">
            <a:extLst>
              <a:ext uri="{FF2B5EF4-FFF2-40B4-BE49-F238E27FC236}">
                <a16:creationId xmlns:a16="http://schemas.microsoft.com/office/drawing/2014/main" id="{F0C7EE56-7D46-4CD2-92DB-2ED06F1A7A0C}"/>
              </a:ext>
            </a:extLst>
          </p:cNvPr>
          <p:cNvSpPr txBox="1"/>
          <p:nvPr/>
        </p:nvSpPr>
        <p:spPr>
          <a:xfrm>
            <a:off x="7433567" y="2347836"/>
            <a:ext cx="4489143" cy="646331"/>
          </a:xfrm>
          <a:prstGeom prst="rect">
            <a:avLst/>
          </a:prstGeom>
          <a:noFill/>
        </p:spPr>
        <p:txBody>
          <a:bodyPr wrap="square" rtlCol="0">
            <a:spAutoFit/>
          </a:bodyPr>
          <a:lstStyle/>
          <a:p>
            <a:r>
              <a:rPr lang="en-US" dirty="0"/>
              <a:t>Number of houses belong to each class according to uniform criteria(</a:t>
            </a:r>
            <a:r>
              <a:rPr lang="zh-CN" altLang="en-US" dirty="0"/>
              <a:t>right skewness</a:t>
            </a:r>
            <a:r>
              <a:rPr lang="en-US" dirty="0"/>
              <a:t>)</a:t>
            </a:r>
          </a:p>
        </p:txBody>
      </p:sp>
      <p:sp>
        <p:nvSpPr>
          <p:cNvPr id="22" name="TextBox 21">
            <a:extLst>
              <a:ext uri="{FF2B5EF4-FFF2-40B4-BE49-F238E27FC236}">
                <a16:creationId xmlns:a16="http://schemas.microsoft.com/office/drawing/2014/main" id="{FDE5B111-7B4F-4571-962D-EB31B50ED02A}"/>
              </a:ext>
            </a:extLst>
          </p:cNvPr>
          <p:cNvSpPr txBox="1"/>
          <p:nvPr/>
        </p:nvSpPr>
        <p:spPr>
          <a:xfrm>
            <a:off x="7587106" y="4603484"/>
            <a:ext cx="3758214" cy="923330"/>
          </a:xfrm>
          <a:prstGeom prst="rect">
            <a:avLst/>
          </a:prstGeom>
          <a:noFill/>
        </p:spPr>
        <p:txBody>
          <a:bodyPr wrap="square" rtlCol="0">
            <a:spAutoFit/>
          </a:bodyPr>
          <a:lstStyle/>
          <a:p>
            <a:r>
              <a:rPr lang="en-US" dirty="0"/>
              <a:t>Inference:</a:t>
            </a:r>
          </a:p>
          <a:p>
            <a:r>
              <a:rPr lang="en-US" dirty="0"/>
              <a:t>High housing prices drag the overall housing price in these area. </a:t>
            </a:r>
          </a:p>
        </p:txBody>
      </p:sp>
      <p:pic>
        <p:nvPicPr>
          <p:cNvPr id="20" name="Graphic 19" descr="Bullseye">
            <a:extLst>
              <a:ext uri="{FF2B5EF4-FFF2-40B4-BE49-F238E27FC236}">
                <a16:creationId xmlns:a16="http://schemas.microsoft.com/office/drawing/2014/main" id="{0687C953-FF6A-4CAD-A6AE-DBCA1FD85C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6095" y="690199"/>
            <a:ext cx="914400" cy="914400"/>
          </a:xfrm>
          <a:prstGeom prst="rect">
            <a:avLst/>
          </a:prstGeom>
        </p:spPr>
      </p:pic>
    </p:spTree>
    <p:extLst>
      <p:ext uri="{BB962C8B-B14F-4D97-AF65-F5344CB8AC3E}">
        <p14:creationId xmlns:p14="http://schemas.microsoft.com/office/powerpoint/2010/main" val="154400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7768-0467-43EC-AC4D-8CBFC9D55396}"/>
              </a:ext>
            </a:extLst>
          </p:cNvPr>
          <p:cNvSpPr>
            <a:spLocks noGrp="1"/>
          </p:cNvSpPr>
          <p:nvPr>
            <p:ph type="title"/>
          </p:nvPr>
        </p:nvSpPr>
        <p:spPr/>
        <p:txBody>
          <a:bodyPr/>
          <a:lstStyle/>
          <a:p>
            <a:r>
              <a:rPr lang="en-US" dirty="0"/>
              <a:t>Accurate Segment and prediction for Experts</a:t>
            </a:r>
          </a:p>
        </p:txBody>
      </p:sp>
      <p:sp>
        <p:nvSpPr>
          <p:cNvPr id="3" name="Content Placeholder 2">
            <a:extLst>
              <a:ext uri="{FF2B5EF4-FFF2-40B4-BE49-F238E27FC236}">
                <a16:creationId xmlns:a16="http://schemas.microsoft.com/office/drawing/2014/main" id="{B619F80D-66A1-44EB-A6F9-F0C7E00296FA}"/>
              </a:ext>
            </a:extLst>
          </p:cNvPr>
          <p:cNvSpPr>
            <a:spLocks noGrp="1"/>
          </p:cNvSpPr>
          <p:nvPr>
            <p:ph idx="1"/>
          </p:nvPr>
        </p:nvSpPr>
        <p:spPr/>
        <p:txBody>
          <a:bodyPr/>
          <a:lstStyle/>
          <a:p>
            <a:r>
              <a:rPr lang="en-US" dirty="0"/>
              <a:t>The average sale price’s distribution is relatively balanced. This validates our classification results.</a:t>
            </a:r>
          </a:p>
          <a:p>
            <a:r>
              <a:rPr lang="en-US" dirty="0"/>
              <a:t>Because the predicted value in linear regression model is higher than actual value,  when applied to the real world, our linear model should have better accuracy</a:t>
            </a:r>
          </a:p>
        </p:txBody>
      </p:sp>
      <p:pic>
        <p:nvPicPr>
          <p:cNvPr id="4" name="Picture 3">
            <a:extLst>
              <a:ext uri="{FF2B5EF4-FFF2-40B4-BE49-F238E27FC236}">
                <a16:creationId xmlns:a16="http://schemas.microsoft.com/office/drawing/2014/main" id="{0D06D95A-C192-408B-AC9B-04B8D6CA2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434" y="4572145"/>
            <a:ext cx="3021946" cy="980364"/>
          </a:xfrm>
          <a:prstGeom prst="rect">
            <a:avLst/>
          </a:prstGeom>
        </p:spPr>
      </p:pic>
      <p:sp>
        <p:nvSpPr>
          <p:cNvPr id="5" name="TextBox 4">
            <a:extLst>
              <a:ext uri="{FF2B5EF4-FFF2-40B4-BE49-F238E27FC236}">
                <a16:creationId xmlns:a16="http://schemas.microsoft.com/office/drawing/2014/main" id="{E83BA05E-AE03-4FA1-865E-974326487263}"/>
              </a:ext>
            </a:extLst>
          </p:cNvPr>
          <p:cNvSpPr txBox="1"/>
          <p:nvPr/>
        </p:nvSpPr>
        <p:spPr>
          <a:xfrm>
            <a:off x="1346221" y="5665123"/>
            <a:ext cx="3856211" cy="646331"/>
          </a:xfrm>
          <a:prstGeom prst="rect">
            <a:avLst/>
          </a:prstGeom>
          <a:noFill/>
        </p:spPr>
        <p:txBody>
          <a:bodyPr wrap="square" rtlCol="0">
            <a:spAutoFit/>
          </a:bodyPr>
          <a:lstStyle/>
          <a:p>
            <a:r>
              <a:rPr lang="en-US" dirty="0"/>
              <a:t>Number of houses belong to each class according to uniform criteria</a:t>
            </a:r>
          </a:p>
        </p:txBody>
      </p:sp>
      <p:sp>
        <p:nvSpPr>
          <p:cNvPr id="9" name="TextBox 8">
            <a:extLst>
              <a:ext uri="{FF2B5EF4-FFF2-40B4-BE49-F238E27FC236}">
                <a16:creationId xmlns:a16="http://schemas.microsoft.com/office/drawing/2014/main" id="{CB3FDCE1-BF51-40FB-9401-32147F202E33}"/>
              </a:ext>
            </a:extLst>
          </p:cNvPr>
          <p:cNvSpPr txBox="1"/>
          <p:nvPr/>
        </p:nvSpPr>
        <p:spPr>
          <a:xfrm>
            <a:off x="7176286" y="6084126"/>
            <a:ext cx="1758652" cy="369332"/>
          </a:xfrm>
          <a:prstGeom prst="rect">
            <a:avLst/>
          </a:prstGeom>
          <a:noFill/>
        </p:spPr>
        <p:txBody>
          <a:bodyPr wrap="square" rtlCol="0">
            <a:spAutoFit/>
          </a:bodyPr>
          <a:lstStyle/>
          <a:p>
            <a:r>
              <a:rPr lang="en-US" altLang="zh-CN" dirty="0"/>
              <a:t>Right skewness</a:t>
            </a:r>
            <a:endParaRPr lang="zh-CN" altLang="en-US" dirty="0"/>
          </a:p>
        </p:txBody>
      </p:sp>
      <p:pic>
        <p:nvPicPr>
          <p:cNvPr id="10" name="Picture 9">
            <a:extLst>
              <a:ext uri="{FF2B5EF4-FFF2-40B4-BE49-F238E27FC236}">
                <a16:creationId xmlns:a16="http://schemas.microsoft.com/office/drawing/2014/main" id="{3B290838-8C93-42FC-9F7E-3DDF65A95E5B}"/>
              </a:ext>
            </a:extLst>
          </p:cNvPr>
          <p:cNvPicPr>
            <a:picLocks noChangeAspect="1"/>
          </p:cNvPicPr>
          <p:nvPr/>
        </p:nvPicPr>
        <p:blipFill>
          <a:blip r:embed="rId3"/>
          <a:stretch>
            <a:fillRect/>
          </a:stretch>
        </p:blipFill>
        <p:spPr>
          <a:xfrm>
            <a:off x="6169314" y="3948712"/>
            <a:ext cx="3649390" cy="2078352"/>
          </a:xfrm>
          <a:prstGeom prst="rect">
            <a:avLst/>
          </a:prstGeom>
        </p:spPr>
      </p:pic>
      <p:pic>
        <p:nvPicPr>
          <p:cNvPr id="11" name="Graphic 10" descr="Tag">
            <a:extLst>
              <a:ext uri="{FF2B5EF4-FFF2-40B4-BE49-F238E27FC236}">
                <a16:creationId xmlns:a16="http://schemas.microsoft.com/office/drawing/2014/main" id="{0D26F899-072D-4B10-AC01-8006C4140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7119" y="690199"/>
            <a:ext cx="914400" cy="914400"/>
          </a:xfrm>
          <a:prstGeom prst="rect">
            <a:avLst/>
          </a:prstGeom>
        </p:spPr>
      </p:pic>
    </p:spTree>
    <p:extLst>
      <p:ext uri="{BB962C8B-B14F-4D97-AF65-F5344CB8AC3E}">
        <p14:creationId xmlns:p14="http://schemas.microsoft.com/office/powerpoint/2010/main" val="60742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r>
              <a:rPr lang="en-US" altLang="zh-CN" sz="3200" dirty="0"/>
              <a:t>Data</a:t>
            </a:r>
            <a:r>
              <a:rPr lang="zh-CN" altLang="en-US" sz="3200" dirty="0"/>
              <a:t> </a:t>
            </a:r>
            <a:r>
              <a:rPr lang="en-US" altLang="zh-CN" sz="3200" dirty="0"/>
              <a:t>Description</a:t>
            </a:r>
            <a:endParaRPr lang="zh-CN" altLang="en-US" dirty="0"/>
          </a:p>
        </p:txBody>
      </p:sp>
      <p:sp>
        <p:nvSpPr>
          <p:cNvPr id="14" name="内容占位符 2"/>
          <p:cNvSpPr>
            <a:spLocks noGrp="1"/>
          </p:cNvSpPr>
          <p:nvPr>
            <p:ph idx="1"/>
          </p:nvPr>
        </p:nvSpPr>
        <p:spPr>
          <a:xfrm>
            <a:off x="5503222" y="2210539"/>
            <a:ext cx="6259691" cy="4287916"/>
          </a:xfrm>
        </p:spPr>
        <p:txBody>
          <a:bodyPr rtlCol="0">
            <a:normAutofit fontScale="92500"/>
          </a:bodyPr>
          <a:lstStyle/>
          <a:p>
            <a:pPr>
              <a:lnSpc>
                <a:spcPct val="150000"/>
              </a:lnSpc>
              <a:spcBef>
                <a:spcPts val="1200"/>
              </a:spcBef>
            </a:pPr>
            <a:r>
              <a:rPr lang="en-US" altLang="zh-CN" dirty="0"/>
              <a:t>This dataset contains 81 columns, including type of dwelling, zoning classification, neighborhood, foundation type, roof type, basement type, heating type, electrical system, bathroom type, fireplace type, garage type, fence quality, sale type. </a:t>
            </a:r>
          </a:p>
          <a:p>
            <a:pPr>
              <a:lnSpc>
                <a:spcPct val="150000"/>
              </a:lnSpc>
              <a:spcBef>
                <a:spcPts val="1200"/>
              </a:spcBef>
            </a:pPr>
            <a:r>
              <a:rPr lang="en-US" altLang="zh-CN" dirty="0"/>
              <a:t>These attributes play important roles in housing price analysis, most of which are discrete and categorical, and therefore are suitable for classification methods.</a:t>
            </a:r>
          </a:p>
        </p:txBody>
      </p:sp>
      <p:sp>
        <p:nvSpPr>
          <p:cNvPr id="3" name="矩形 2">
            <a:extLst>
              <a:ext uri="{FF2B5EF4-FFF2-40B4-BE49-F238E27FC236}">
                <a16:creationId xmlns:a16="http://schemas.microsoft.com/office/drawing/2014/main" id="{4A7DFE2F-58C4-4F2B-95EE-903179E5881F}"/>
              </a:ext>
            </a:extLst>
          </p:cNvPr>
          <p:cNvSpPr/>
          <p:nvPr/>
        </p:nvSpPr>
        <p:spPr>
          <a:xfrm>
            <a:off x="1011543" y="4515594"/>
            <a:ext cx="4289439" cy="1477328"/>
          </a:xfrm>
          <a:prstGeom prst="rect">
            <a:avLst/>
          </a:prstGeom>
        </p:spPr>
        <p:txBody>
          <a:bodyPr wrap="square">
            <a:spAutoFit/>
          </a:bodyPr>
          <a:lstStyle/>
          <a:p>
            <a:r>
              <a:rPr lang="en-US" altLang="zh-CN" b="1" dirty="0"/>
              <a:t>Dataset:</a:t>
            </a:r>
            <a:r>
              <a:rPr lang="en-US" altLang="zh-CN" dirty="0"/>
              <a:t> Housing prices dataset</a:t>
            </a:r>
            <a:endParaRPr lang="en-US" altLang="zh-CN" b="1" dirty="0"/>
          </a:p>
          <a:p>
            <a:r>
              <a:rPr lang="en-US" altLang="zh-CN" b="1" dirty="0"/>
              <a:t>Data source</a:t>
            </a:r>
            <a:r>
              <a:rPr lang="en-US" altLang="zh-CN" dirty="0"/>
              <a:t>: Kaggle </a:t>
            </a:r>
            <a:endParaRPr lang="zh-CN" altLang="zh-CN" dirty="0"/>
          </a:p>
          <a:p>
            <a:r>
              <a:rPr lang="en-US" altLang="zh-CN" b="1" dirty="0"/>
              <a:t>URL</a:t>
            </a:r>
            <a:r>
              <a:rPr lang="en-US" altLang="zh-CN" dirty="0"/>
              <a:t>:</a:t>
            </a:r>
            <a:r>
              <a:rPr lang="en-US" altLang="zh-CN" u="sng" dirty="0">
                <a:hlinkClick r:id="rId3"/>
              </a:rPr>
              <a:t> https://www.kaggle.com/c/house-prices-advanced-regression-techniques</a:t>
            </a:r>
            <a:r>
              <a:rPr lang="en-US" altLang="zh-CN" dirty="0"/>
              <a:t> </a:t>
            </a:r>
          </a:p>
          <a:p>
            <a:endParaRPr lang="zh-CN" altLang="zh-CN" dirty="0"/>
          </a:p>
        </p:txBody>
      </p:sp>
      <p:pic>
        <p:nvPicPr>
          <p:cNvPr id="5" name="图片 4">
            <a:extLst>
              <a:ext uri="{FF2B5EF4-FFF2-40B4-BE49-F238E27FC236}">
                <a16:creationId xmlns:a16="http://schemas.microsoft.com/office/drawing/2014/main" id="{5851A622-CA90-4283-9F36-3B489B7CF33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48683" y="2448165"/>
            <a:ext cx="4119239" cy="1705033"/>
          </a:xfrm>
          <a:prstGeom prst="rect">
            <a:avLst/>
          </a:prstGeom>
        </p:spPr>
      </p:pic>
      <p:pic>
        <p:nvPicPr>
          <p:cNvPr id="7" name="Graphic 6" descr="Download from cloud">
            <a:extLst>
              <a:ext uri="{FF2B5EF4-FFF2-40B4-BE49-F238E27FC236}">
                <a16:creationId xmlns:a16="http://schemas.microsoft.com/office/drawing/2014/main" id="{80FF89AD-632A-4743-A94C-DA112458C9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85598" y="690199"/>
            <a:ext cx="914400" cy="914400"/>
          </a:xfrm>
          <a:prstGeom prst="rect">
            <a:avLst/>
          </a:prstGeom>
        </p:spPr>
      </p:pic>
    </p:spTree>
    <p:extLst>
      <p:ext uri="{BB962C8B-B14F-4D97-AF65-F5344CB8AC3E}">
        <p14:creationId xmlns:p14="http://schemas.microsoft.com/office/powerpoint/2010/main" val="415488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ltLang="zh-CN" dirty="0"/>
              <a:t>Methodology </a:t>
            </a:r>
            <a:endParaRPr lang="en-US" dirty="0"/>
          </a:p>
        </p:txBody>
      </p:sp>
      <p:grpSp>
        <p:nvGrpSpPr>
          <p:cNvPr id="6" name="Group 5">
            <a:extLst>
              <a:ext uri="{FF2B5EF4-FFF2-40B4-BE49-F238E27FC236}">
                <a16:creationId xmlns:a16="http://schemas.microsoft.com/office/drawing/2014/main" id="{372F9011-FE77-445E-9C13-69E53F6CF628}"/>
              </a:ext>
            </a:extLst>
          </p:cNvPr>
          <p:cNvGrpSpPr/>
          <p:nvPr/>
        </p:nvGrpSpPr>
        <p:grpSpPr>
          <a:xfrm>
            <a:off x="4992848" y="3304760"/>
            <a:ext cx="2410332" cy="738664"/>
            <a:chOff x="8175808" y="-1001623"/>
            <a:chExt cx="2422717" cy="593511"/>
          </a:xfrm>
        </p:grpSpPr>
        <p:sp>
          <p:nvSpPr>
            <p:cNvPr id="4" name="TextBox 3">
              <a:extLst>
                <a:ext uri="{FF2B5EF4-FFF2-40B4-BE49-F238E27FC236}">
                  <a16:creationId xmlns:a16="http://schemas.microsoft.com/office/drawing/2014/main" id="{3FB3D306-FF0F-4B29-96FB-6C3F22EAD9B3}"/>
                </a:ext>
              </a:extLst>
            </p:cNvPr>
            <p:cNvSpPr txBox="1"/>
            <p:nvPr/>
          </p:nvSpPr>
          <p:spPr>
            <a:xfrm>
              <a:off x="8175808" y="-1001623"/>
              <a:ext cx="2422717" cy="296755"/>
            </a:xfrm>
            <a:prstGeom prst="rect">
              <a:avLst/>
            </a:prstGeom>
            <a:noFill/>
            <a:ln>
              <a:solidFill>
                <a:schemeClr val="tx1"/>
              </a:solidFill>
              <a:prstDash val="solid"/>
            </a:ln>
          </p:spPr>
          <p:txBody>
            <a:bodyPr wrap="square" rtlCol="0">
              <a:spAutoFit/>
            </a:bodyPr>
            <a:lstStyle/>
            <a:p>
              <a:r>
                <a:rPr lang="en-US" altLang="zh-CN" b="1" dirty="0"/>
                <a:t>External factor(SPSS)</a:t>
              </a:r>
              <a:endParaRPr lang="zh-CN" altLang="en-US" b="1" dirty="0"/>
            </a:p>
          </p:txBody>
        </p:sp>
        <p:sp>
          <p:nvSpPr>
            <p:cNvPr id="5" name="TextBox 4">
              <a:extLst>
                <a:ext uri="{FF2B5EF4-FFF2-40B4-BE49-F238E27FC236}">
                  <a16:creationId xmlns:a16="http://schemas.microsoft.com/office/drawing/2014/main" id="{294BDD31-5F80-420D-8FFC-091CE5B5D40B}"/>
                </a:ext>
              </a:extLst>
            </p:cNvPr>
            <p:cNvSpPr txBox="1"/>
            <p:nvPr/>
          </p:nvSpPr>
          <p:spPr>
            <a:xfrm>
              <a:off x="8175808" y="-704867"/>
              <a:ext cx="2422716" cy="296755"/>
            </a:xfrm>
            <a:prstGeom prst="rect">
              <a:avLst/>
            </a:prstGeom>
            <a:noFill/>
            <a:ln>
              <a:solidFill>
                <a:schemeClr val="tx1"/>
              </a:solidFill>
              <a:prstDash val="solid"/>
            </a:ln>
          </p:spPr>
          <p:txBody>
            <a:bodyPr wrap="square" rtlCol="0">
              <a:spAutoFit/>
            </a:bodyPr>
            <a:lstStyle/>
            <a:p>
              <a:r>
                <a:rPr lang="en-US" altLang="zh-CN" dirty="0"/>
                <a:t>Linear regression</a:t>
              </a:r>
              <a:endParaRPr lang="zh-CN" altLang="en-US" dirty="0"/>
            </a:p>
          </p:txBody>
        </p:sp>
      </p:grpSp>
      <p:sp>
        <p:nvSpPr>
          <p:cNvPr id="9" name="Content Placeholder 2">
            <a:extLst>
              <a:ext uri="{FF2B5EF4-FFF2-40B4-BE49-F238E27FC236}">
                <a16:creationId xmlns:a16="http://schemas.microsoft.com/office/drawing/2014/main" id="{39900255-E574-4452-A708-618DC471FC01}"/>
              </a:ext>
            </a:extLst>
          </p:cNvPr>
          <p:cNvSpPr txBox="1">
            <a:spLocks/>
          </p:cNvSpPr>
          <p:nvPr/>
        </p:nvSpPr>
        <p:spPr>
          <a:xfrm>
            <a:off x="3236366" y="2032530"/>
            <a:ext cx="3522658" cy="984553"/>
          </a:xfrm>
          <a:prstGeom prst="rect">
            <a:avLst/>
          </a:prstGeom>
          <a:ln>
            <a:solidFill>
              <a:schemeClr val="tx1"/>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1800" dirty="0"/>
              <a:t>Data processing (python)</a:t>
            </a:r>
          </a:p>
          <a:p>
            <a:pPr lvl="1">
              <a:buFont typeface="Wingdings" panose="05000000000000000000" pitchFamily="2" charset="2"/>
              <a:buChar char="Ø"/>
            </a:pPr>
            <a:r>
              <a:rPr lang="en-US" sz="1600" dirty="0"/>
              <a:t>Filter out null and outlier</a:t>
            </a:r>
          </a:p>
          <a:p>
            <a:pPr lvl="1">
              <a:buFont typeface="Wingdings" panose="05000000000000000000" pitchFamily="2" charset="2"/>
              <a:buChar char="Ø"/>
            </a:pPr>
            <a:r>
              <a:rPr lang="en-US" sz="1600" dirty="0"/>
              <a:t>Understand the data structure</a:t>
            </a:r>
          </a:p>
        </p:txBody>
      </p:sp>
      <p:pic>
        <p:nvPicPr>
          <p:cNvPr id="15" name="Content Placeholder 4" descr="Speech">
            <a:extLst>
              <a:ext uri="{FF2B5EF4-FFF2-40B4-BE49-F238E27FC236}">
                <a16:creationId xmlns:a16="http://schemas.microsoft.com/office/drawing/2014/main" id="{884FB8B0-FDDB-4491-B305-F6C5AAADA5D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9076" y="794018"/>
            <a:ext cx="914400" cy="914400"/>
          </a:xfrm>
        </p:spPr>
      </p:pic>
      <p:sp>
        <p:nvSpPr>
          <p:cNvPr id="2" name="Arrow: Down 1">
            <a:extLst>
              <a:ext uri="{FF2B5EF4-FFF2-40B4-BE49-F238E27FC236}">
                <a16:creationId xmlns:a16="http://schemas.microsoft.com/office/drawing/2014/main" id="{EADE2ADE-7FCE-48F1-BCF5-0E4C3C2EFE77}"/>
              </a:ext>
            </a:extLst>
          </p:cNvPr>
          <p:cNvSpPr/>
          <p:nvPr/>
        </p:nvSpPr>
        <p:spPr>
          <a:xfrm rot="3327076">
            <a:off x="2638159" y="2354545"/>
            <a:ext cx="417251" cy="6391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rrow: Right 2">
            <a:extLst>
              <a:ext uri="{FF2B5EF4-FFF2-40B4-BE49-F238E27FC236}">
                <a16:creationId xmlns:a16="http://schemas.microsoft.com/office/drawing/2014/main" id="{B92E0E64-B2E1-4555-A862-8E19FEF54860}"/>
              </a:ext>
            </a:extLst>
          </p:cNvPr>
          <p:cNvSpPr/>
          <p:nvPr/>
        </p:nvSpPr>
        <p:spPr>
          <a:xfrm rot="5400000">
            <a:off x="2121586" y="3802640"/>
            <a:ext cx="687301" cy="459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103494F9-9928-405A-A4DA-E8DAEE401D49}"/>
              </a:ext>
            </a:extLst>
          </p:cNvPr>
          <p:cNvSpPr/>
          <p:nvPr/>
        </p:nvSpPr>
        <p:spPr>
          <a:xfrm>
            <a:off x="113089" y="4422211"/>
            <a:ext cx="4879759" cy="2339102"/>
          </a:xfrm>
          <a:prstGeom prst="rect">
            <a:avLst/>
          </a:prstGeom>
          <a:ln>
            <a:solidFill>
              <a:schemeClr val="tx1"/>
            </a:solidFill>
            <a:prstDash val="solid"/>
          </a:ln>
        </p:spPr>
        <p:txBody>
          <a:bodyPr wrap="square">
            <a:spAutoFit/>
          </a:bodyPr>
          <a:lstStyle/>
          <a:p>
            <a:r>
              <a:rPr lang="en-US" altLang="zh-CN" dirty="0"/>
              <a:t>Classification (SPSS, 11models)  </a:t>
            </a:r>
          </a:p>
          <a:p>
            <a:pPr lvl="1">
              <a:buFont typeface="Wingdings" panose="05000000000000000000" pitchFamily="2" charset="2"/>
              <a:buChar char="Ø"/>
            </a:pPr>
            <a:r>
              <a:rPr lang="en-US" altLang="zh-CN" sz="1600" dirty="0"/>
              <a:t>Partition the training data</a:t>
            </a:r>
          </a:p>
          <a:p>
            <a:pPr lvl="1">
              <a:buFont typeface="Wingdings" panose="05000000000000000000" pitchFamily="2" charset="2"/>
              <a:buChar char="Ø"/>
            </a:pPr>
            <a:r>
              <a:rPr lang="en-US" altLang="zh-CN" sz="1600" dirty="0"/>
              <a:t>Separate target variable into several segments</a:t>
            </a:r>
          </a:p>
          <a:p>
            <a:pPr lvl="1">
              <a:buFont typeface="Wingdings" panose="05000000000000000000" pitchFamily="2" charset="2"/>
              <a:buChar char="Ø"/>
            </a:pPr>
            <a:r>
              <a:rPr lang="en-US" altLang="zh-CN" sz="1600" dirty="0"/>
              <a:t>Choose optimal number of segments</a:t>
            </a:r>
          </a:p>
          <a:p>
            <a:pPr lvl="1">
              <a:buFont typeface="Wingdings" panose="05000000000000000000" pitchFamily="2" charset="2"/>
              <a:buChar char="Ø"/>
            </a:pPr>
            <a:r>
              <a:rPr lang="en-US" altLang="zh-CN" sz="1600" dirty="0"/>
              <a:t>Test model accuracy</a:t>
            </a:r>
          </a:p>
          <a:p>
            <a:pPr lvl="1">
              <a:buFont typeface="Wingdings" panose="05000000000000000000" pitchFamily="2" charset="2"/>
              <a:buChar char="Ø"/>
            </a:pPr>
            <a:r>
              <a:rPr lang="en-US" altLang="zh-CN" sz="1600" dirty="0"/>
              <a:t>Execute testing data with high accuracy models</a:t>
            </a:r>
          </a:p>
          <a:p>
            <a:pPr lvl="1">
              <a:buFont typeface="Wingdings" panose="05000000000000000000" pitchFamily="2" charset="2"/>
              <a:buChar char="Ø"/>
            </a:pPr>
            <a:r>
              <a:rPr lang="en-US" altLang="zh-CN" sz="1600" dirty="0"/>
              <a:t>Merge all models results together</a:t>
            </a:r>
          </a:p>
          <a:p>
            <a:pPr lvl="1">
              <a:buFont typeface="Wingdings" panose="05000000000000000000" pitchFamily="2" charset="2"/>
              <a:buChar char="Ø"/>
            </a:pPr>
            <a:r>
              <a:rPr lang="en-US" altLang="zh-CN" sz="1600" dirty="0"/>
              <a:t>Result in several classes</a:t>
            </a:r>
          </a:p>
          <a:p>
            <a:pPr lvl="1">
              <a:buFont typeface="Wingdings" panose="05000000000000000000" pitchFamily="2" charset="2"/>
              <a:buChar char="Ø"/>
            </a:pPr>
            <a:endParaRPr lang="en-US" altLang="zh-CN" sz="1600" dirty="0"/>
          </a:p>
        </p:txBody>
      </p:sp>
      <p:sp>
        <p:nvSpPr>
          <p:cNvPr id="16" name="Rectangle 15">
            <a:extLst>
              <a:ext uri="{FF2B5EF4-FFF2-40B4-BE49-F238E27FC236}">
                <a16:creationId xmlns:a16="http://schemas.microsoft.com/office/drawing/2014/main" id="{E81B922A-4762-4DFC-9671-19E984C0EAB1}"/>
              </a:ext>
            </a:extLst>
          </p:cNvPr>
          <p:cNvSpPr/>
          <p:nvPr/>
        </p:nvSpPr>
        <p:spPr>
          <a:xfrm>
            <a:off x="142435" y="3027175"/>
            <a:ext cx="2704349" cy="615553"/>
          </a:xfrm>
          <a:prstGeom prst="rect">
            <a:avLst/>
          </a:prstGeom>
          <a:ln>
            <a:solidFill>
              <a:schemeClr val="tx1"/>
            </a:solidFill>
            <a:prstDash val="solid"/>
          </a:ln>
        </p:spPr>
        <p:txBody>
          <a:bodyPr wrap="square">
            <a:spAutoFit/>
          </a:bodyPr>
          <a:lstStyle/>
          <a:p>
            <a:r>
              <a:rPr lang="en-US" altLang="zh-CN" dirty="0"/>
              <a:t>Cluster (SPSS)</a:t>
            </a:r>
          </a:p>
          <a:p>
            <a:pPr lvl="1">
              <a:buFont typeface="Wingdings" panose="05000000000000000000" pitchFamily="2" charset="2"/>
              <a:buChar char="Ø"/>
            </a:pPr>
            <a:r>
              <a:rPr lang="en-US" altLang="zh-CN" sz="1600" dirty="0"/>
              <a:t>a rough classification</a:t>
            </a:r>
          </a:p>
        </p:txBody>
      </p:sp>
      <p:grpSp>
        <p:nvGrpSpPr>
          <p:cNvPr id="19" name="Group 18">
            <a:extLst>
              <a:ext uri="{FF2B5EF4-FFF2-40B4-BE49-F238E27FC236}">
                <a16:creationId xmlns:a16="http://schemas.microsoft.com/office/drawing/2014/main" id="{29EC9E77-B853-4133-9B9B-DA71A257B950}"/>
              </a:ext>
            </a:extLst>
          </p:cNvPr>
          <p:cNvGrpSpPr/>
          <p:nvPr/>
        </p:nvGrpSpPr>
        <p:grpSpPr>
          <a:xfrm>
            <a:off x="8241501" y="5037440"/>
            <a:ext cx="3257010" cy="1231106"/>
            <a:chOff x="5954024" y="2335865"/>
            <a:chExt cx="2731364" cy="1231106"/>
          </a:xfrm>
        </p:grpSpPr>
        <p:sp>
          <p:nvSpPr>
            <p:cNvPr id="12" name="Rectangle 11">
              <a:extLst>
                <a:ext uri="{FF2B5EF4-FFF2-40B4-BE49-F238E27FC236}">
                  <a16:creationId xmlns:a16="http://schemas.microsoft.com/office/drawing/2014/main" id="{5E1561CC-89F0-4124-B408-389D64B3FAB5}"/>
                </a:ext>
              </a:extLst>
            </p:cNvPr>
            <p:cNvSpPr/>
            <p:nvPr/>
          </p:nvSpPr>
          <p:spPr>
            <a:xfrm>
              <a:off x="5954024" y="2705197"/>
              <a:ext cx="2731363" cy="861774"/>
            </a:xfrm>
            <a:prstGeom prst="rect">
              <a:avLst/>
            </a:prstGeom>
            <a:ln>
              <a:solidFill>
                <a:schemeClr val="tx1"/>
              </a:solidFill>
              <a:prstDash val="solid"/>
            </a:ln>
          </p:spPr>
          <p:txBody>
            <a:bodyPr wrap="square">
              <a:spAutoFit/>
            </a:bodyPr>
            <a:lstStyle/>
            <a:p>
              <a:r>
                <a:rPr lang="en-US" altLang="zh-CN" dirty="0"/>
                <a:t>Linear regression</a:t>
              </a:r>
            </a:p>
            <a:p>
              <a:pPr lvl="1">
                <a:buFont typeface="Wingdings" panose="05000000000000000000" pitchFamily="2" charset="2"/>
                <a:buChar char="Ø"/>
              </a:pPr>
              <a:r>
                <a:rPr lang="en-US" altLang="zh-CN" sz="1600" dirty="0"/>
                <a:t>According to different classes</a:t>
              </a:r>
            </a:p>
            <a:p>
              <a:pPr lvl="1">
                <a:buFont typeface="Wingdings" panose="05000000000000000000" pitchFamily="2" charset="2"/>
                <a:buChar char="Ø"/>
              </a:pPr>
              <a:r>
                <a:rPr lang="en-US" altLang="zh-CN" sz="1600" dirty="0"/>
                <a:t>Overall regression</a:t>
              </a:r>
            </a:p>
          </p:txBody>
        </p:sp>
        <p:sp>
          <p:nvSpPr>
            <p:cNvPr id="17" name="TextBox 16">
              <a:extLst>
                <a:ext uri="{FF2B5EF4-FFF2-40B4-BE49-F238E27FC236}">
                  <a16:creationId xmlns:a16="http://schemas.microsoft.com/office/drawing/2014/main" id="{36337C4D-4E1B-4AD7-89AE-AF4CFB648C40}"/>
                </a:ext>
              </a:extLst>
            </p:cNvPr>
            <p:cNvSpPr txBox="1"/>
            <p:nvPr/>
          </p:nvSpPr>
          <p:spPr>
            <a:xfrm>
              <a:off x="5954025" y="2335865"/>
              <a:ext cx="2731363" cy="369332"/>
            </a:xfrm>
            <a:prstGeom prst="rect">
              <a:avLst/>
            </a:prstGeom>
            <a:noFill/>
            <a:ln>
              <a:solidFill>
                <a:schemeClr val="tx1"/>
              </a:solidFill>
              <a:prstDash val="solid"/>
            </a:ln>
          </p:spPr>
          <p:txBody>
            <a:bodyPr wrap="square" rtlCol="0">
              <a:spAutoFit/>
            </a:bodyPr>
            <a:lstStyle/>
            <a:p>
              <a:r>
                <a:rPr lang="en-US" altLang="zh-CN" b="1" dirty="0"/>
                <a:t>Internal factor(SPSS&amp;PYTHON)</a:t>
              </a:r>
              <a:endParaRPr lang="zh-CN" altLang="en-US" b="1" dirty="0"/>
            </a:p>
          </p:txBody>
        </p:sp>
      </p:grpSp>
      <p:sp>
        <p:nvSpPr>
          <p:cNvPr id="20" name="Arrow: Right 19">
            <a:extLst>
              <a:ext uri="{FF2B5EF4-FFF2-40B4-BE49-F238E27FC236}">
                <a16:creationId xmlns:a16="http://schemas.microsoft.com/office/drawing/2014/main" id="{EAD47524-5F05-4C8C-9B21-52D2A4F710C2}"/>
              </a:ext>
            </a:extLst>
          </p:cNvPr>
          <p:cNvSpPr/>
          <p:nvPr/>
        </p:nvSpPr>
        <p:spPr>
          <a:xfrm>
            <a:off x="5061346" y="5429921"/>
            <a:ext cx="533086" cy="365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rrow: Down 20">
            <a:extLst>
              <a:ext uri="{FF2B5EF4-FFF2-40B4-BE49-F238E27FC236}">
                <a16:creationId xmlns:a16="http://schemas.microsoft.com/office/drawing/2014/main" id="{0C207B08-947B-4B66-B928-5FE68AB5B381}"/>
              </a:ext>
            </a:extLst>
          </p:cNvPr>
          <p:cNvSpPr/>
          <p:nvPr/>
        </p:nvSpPr>
        <p:spPr>
          <a:xfrm rot="16200000">
            <a:off x="7685616" y="3271778"/>
            <a:ext cx="433882" cy="834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Arrow: Right 21">
            <a:extLst>
              <a:ext uri="{FF2B5EF4-FFF2-40B4-BE49-F238E27FC236}">
                <a16:creationId xmlns:a16="http://schemas.microsoft.com/office/drawing/2014/main" id="{FF1B9BB5-5E32-422C-9C29-7FF6E1A5CA18}"/>
              </a:ext>
            </a:extLst>
          </p:cNvPr>
          <p:cNvSpPr/>
          <p:nvPr/>
        </p:nvSpPr>
        <p:spPr>
          <a:xfrm rot="16200000">
            <a:off x="9477497" y="4378174"/>
            <a:ext cx="785021" cy="420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Content Placeholder 2">
            <a:extLst>
              <a:ext uri="{FF2B5EF4-FFF2-40B4-BE49-F238E27FC236}">
                <a16:creationId xmlns:a16="http://schemas.microsoft.com/office/drawing/2014/main" id="{F4ADAAFE-F6BC-4644-8DB3-F8082FD1532E}"/>
              </a:ext>
            </a:extLst>
          </p:cNvPr>
          <p:cNvSpPr txBox="1">
            <a:spLocks/>
          </p:cNvSpPr>
          <p:nvPr/>
        </p:nvSpPr>
        <p:spPr>
          <a:xfrm>
            <a:off x="8401934" y="3227122"/>
            <a:ext cx="2936146" cy="923393"/>
          </a:xfrm>
          <a:prstGeom prst="rect">
            <a:avLst/>
          </a:prstGeom>
          <a:ln>
            <a:solidFill>
              <a:schemeClr val="tx1"/>
            </a:solidFill>
            <a:prstDash val="solid"/>
          </a:ln>
        </p:spPr>
        <p:txBody>
          <a:bodyPr vert="horz" lIns="91440" tIns="45720" rIns="91440" bIns="45720" rtlCol="0">
            <a:normAutofit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1800" dirty="0"/>
              <a:t>Conclusion</a:t>
            </a:r>
          </a:p>
          <a:p>
            <a:pPr lvl="1">
              <a:buFont typeface="Wingdings" panose="05000000000000000000" pitchFamily="2" charset="2"/>
              <a:buChar char="Ø"/>
            </a:pPr>
            <a:r>
              <a:rPr lang="en-US" sz="1600" dirty="0"/>
              <a:t>For real estate agencies</a:t>
            </a:r>
          </a:p>
          <a:p>
            <a:pPr lvl="1">
              <a:buFont typeface="Wingdings" panose="05000000000000000000" pitchFamily="2" charset="2"/>
              <a:buChar char="Ø"/>
            </a:pPr>
            <a:r>
              <a:rPr lang="en-US" sz="1600" dirty="0"/>
              <a:t>For  customers</a:t>
            </a:r>
          </a:p>
          <a:p>
            <a:pPr marL="457200" lvl="1" indent="0">
              <a:buNone/>
            </a:pPr>
            <a:endParaRPr lang="en-US" sz="1600" dirty="0"/>
          </a:p>
        </p:txBody>
      </p:sp>
      <p:sp>
        <p:nvSpPr>
          <p:cNvPr id="11" name="TextBox 10">
            <a:extLst>
              <a:ext uri="{FF2B5EF4-FFF2-40B4-BE49-F238E27FC236}">
                <a16:creationId xmlns:a16="http://schemas.microsoft.com/office/drawing/2014/main" id="{EE1D6505-480C-462F-BE8E-96FBF52BCF23}"/>
              </a:ext>
            </a:extLst>
          </p:cNvPr>
          <p:cNvSpPr txBox="1"/>
          <p:nvPr/>
        </p:nvSpPr>
        <p:spPr>
          <a:xfrm>
            <a:off x="5662930" y="5151031"/>
            <a:ext cx="1908489" cy="923330"/>
          </a:xfrm>
          <a:prstGeom prst="rect">
            <a:avLst/>
          </a:prstGeom>
          <a:noFill/>
          <a:ln>
            <a:solidFill>
              <a:schemeClr val="tx1"/>
            </a:solidFill>
            <a:prstDash val="solid"/>
          </a:ln>
        </p:spPr>
        <p:txBody>
          <a:bodyPr wrap="square" rtlCol="0">
            <a:spAutoFit/>
          </a:bodyPr>
          <a:lstStyle/>
          <a:p>
            <a:pPr marL="285750" indent="-285750">
              <a:buFont typeface="Arial" panose="020B0604020202020204" pitchFamily="34" charset="0"/>
              <a:buChar char="•"/>
            </a:pPr>
            <a:r>
              <a:rPr lang="en-US" altLang="zh-CN" dirty="0"/>
              <a:t>Helpful insights</a:t>
            </a:r>
          </a:p>
          <a:p>
            <a:pPr marL="285750" indent="-285750">
              <a:buFont typeface="Arial" panose="020B0604020202020204" pitchFamily="34" charset="0"/>
              <a:buChar char="•"/>
            </a:pPr>
            <a:r>
              <a:rPr lang="en-US" altLang="zh-CN" dirty="0"/>
              <a:t>High accuracy models</a:t>
            </a:r>
            <a:endParaRPr lang="zh-CN" altLang="en-US" dirty="0"/>
          </a:p>
        </p:txBody>
      </p:sp>
      <p:sp>
        <p:nvSpPr>
          <p:cNvPr id="24" name="Arrow: Right 23">
            <a:extLst>
              <a:ext uri="{FF2B5EF4-FFF2-40B4-BE49-F238E27FC236}">
                <a16:creationId xmlns:a16="http://schemas.microsoft.com/office/drawing/2014/main" id="{80CA4A37-89B0-4802-B15C-EE5F25F8D6A5}"/>
              </a:ext>
            </a:extLst>
          </p:cNvPr>
          <p:cNvSpPr/>
          <p:nvPr/>
        </p:nvSpPr>
        <p:spPr>
          <a:xfrm>
            <a:off x="7639917" y="5429921"/>
            <a:ext cx="533086" cy="365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Graphic 24" descr="Magnifying glass">
            <a:hlinkClick r:id="rId4" action="ppaction://hlinksldjump"/>
            <a:extLst>
              <a:ext uri="{FF2B5EF4-FFF2-40B4-BE49-F238E27FC236}">
                <a16:creationId xmlns:a16="http://schemas.microsoft.com/office/drawing/2014/main" id="{D7814DCB-71AD-40D6-84DB-1AC0856A23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0498" y="3580427"/>
            <a:ext cx="762682" cy="762682"/>
          </a:xfrm>
          <a:prstGeom prst="rect">
            <a:avLst/>
          </a:prstGeom>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标题 1"/>
          <p:cNvSpPr>
            <a:spLocks noGrp="1"/>
          </p:cNvSpPr>
          <p:nvPr>
            <p:ph type="title"/>
          </p:nvPr>
        </p:nvSpPr>
        <p:spPr/>
        <p:txBody>
          <a:bodyPr rtlCol="0"/>
          <a:lstStyle/>
          <a:p>
            <a:r>
              <a:rPr lang="en-US" altLang="zh-CN" sz="3200" dirty="0"/>
              <a:t>Data</a:t>
            </a:r>
            <a:r>
              <a:rPr lang="zh-CN" altLang="en-US" sz="3200" dirty="0"/>
              <a:t> </a:t>
            </a:r>
            <a:r>
              <a:rPr lang="en-US" altLang="zh-CN" sz="3200" dirty="0"/>
              <a:t>Description</a:t>
            </a:r>
            <a:endParaRPr lang="zh-CN" altLang="en-US" dirty="0"/>
          </a:p>
        </p:txBody>
      </p:sp>
      <p:sp>
        <p:nvSpPr>
          <p:cNvPr id="14" name="内容占位符 2"/>
          <p:cNvSpPr>
            <a:spLocks noGrp="1"/>
          </p:cNvSpPr>
          <p:nvPr>
            <p:ph idx="1"/>
          </p:nvPr>
        </p:nvSpPr>
        <p:spPr>
          <a:xfrm>
            <a:off x="5335480" y="2166151"/>
            <a:ext cx="6259691" cy="4465469"/>
          </a:xfrm>
        </p:spPr>
        <p:txBody>
          <a:bodyPr rtlCol="0">
            <a:normAutofit/>
          </a:bodyPr>
          <a:lstStyle/>
          <a:p>
            <a:pPr>
              <a:lnSpc>
                <a:spcPct val="150000"/>
              </a:lnSpc>
              <a:spcBef>
                <a:spcPts val="1200"/>
              </a:spcBef>
            </a:pPr>
            <a:r>
              <a:rPr lang="en-US" altLang="zh-CN" dirty="0"/>
              <a:t>The second dataset we will use is a combined dataset.  The method is as follows: zip code is used as the point of junction. </a:t>
            </a:r>
          </a:p>
          <a:p>
            <a:pPr lvl="1">
              <a:lnSpc>
                <a:spcPct val="150000"/>
              </a:lnSpc>
              <a:spcBef>
                <a:spcPts val="1200"/>
              </a:spcBef>
              <a:buFont typeface="Wingdings" panose="05000000000000000000" pitchFamily="2" charset="2"/>
              <a:buChar char="Ø"/>
            </a:pPr>
            <a:r>
              <a:rPr lang="en-US" altLang="zh-CN" dirty="0"/>
              <a:t>Try to find housing price dataset for several regions and extract the zip code column and price column. </a:t>
            </a:r>
          </a:p>
          <a:p>
            <a:pPr lvl="1">
              <a:lnSpc>
                <a:spcPct val="150000"/>
              </a:lnSpc>
              <a:spcBef>
                <a:spcPts val="1200"/>
              </a:spcBef>
              <a:buFont typeface="Wingdings" panose="05000000000000000000" pitchFamily="2" charset="2"/>
              <a:buChar char="Ø"/>
            </a:pPr>
            <a:r>
              <a:rPr lang="en-US" altLang="zh-CN" dirty="0"/>
              <a:t>Try to find income or population datasets which are arranged by zip code and extract income, crime, population and zip code column. </a:t>
            </a:r>
          </a:p>
        </p:txBody>
      </p:sp>
      <p:pic>
        <p:nvPicPr>
          <p:cNvPr id="3" name="图片 2">
            <a:extLst>
              <a:ext uri="{FF2B5EF4-FFF2-40B4-BE49-F238E27FC236}">
                <a16:creationId xmlns:a16="http://schemas.microsoft.com/office/drawing/2014/main" id="{D9355350-93F2-47FF-BA5A-E5790694FCA8}"/>
              </a:ext>
            </a:extLst>
          </p:cNvPr>
          <p:cNvPicPr>
            <a:picLocks noChangeAspect="1"/>
          </p:cNvPicPr>
          <p:nvPr/>
        </p:nvPicPr>
        <p:blipFill rotWithShape="1">
          <a:blip r:embed="rId3">
            <a:extLst>
              <a:ext uri="{28A0092B-C50C-407E-A947-70E740481C1C}">
                <a14:useLocalDpi xmlns:a14="http://schemas.microsoft.com/office/drawing/2010/main" val="0"/>
              </a:ext>
            </a:extLst>
          </a:blip>
          <a:srcRect l="804" t="1976" r="877"/>
          <a:stretch/>
        </p:blipFill>
        <p:spPr>
          <a:xfrm>
            <a:off x="501060" y="2166151"/>
            <a:ext cx="4177473" cy="3100213"/>
          </a:xfrm>
          <a:prstGeom prst="rect">
            <a:avLst/>
          </a:prstGeom>
        </p:spPr>
      </p:pic>
      <p:sp>
        <p:nvSpPr>
          <p:cNvPr id="4" name="文本框 3">
            <a:extLst>
              <a:ext uri="{FF2B5EF4-FFF2-40B4-BE49-F238E27FC236}">
                <a16:creationId xmlns:a16="http://schemas.microsoft.com/office/drawing/2014/main" id="{94005FAA-92E1-4D2E-A71A-C009FA1E6D17}"/>
              </a:ext>
            </a:extLst>
          </p:cNvPr>
          <p:cNvSpPr txBox="1"/>
          <p:nvPr/>
        </p:nvSpPr>
        <p:spPr>
          <a:xfrm>
            <a:off x="659878" y="5397623"/>
            <a:ext cx="4675602" cy="923330"/>
          </a:xfrm>
          <a:prstGeom prst="rect">
            <a:avLst/>
          </a:prstGeom>
          <a:noFill/>
        </p:spPr>
        <p:txBody>
          <a:bodyPr wrap="square" rtlCol="0">
            <a:spAutoFit/>
          </a:bodyPr>
          <a:lstStyle/>
          <a:p>
            <a:r>
              <a:rPr lang="en-US" altLang="zh-CN" dirty="0"/>
              <a:t>Target format:</a:t>
            </a:r>
          </a:p>
          <a:p>
            <a:pPr marL="285750" indent="-285750">
              <a:buFont typeface="Arial" panose="020B0604020202020204" pitchFamily="34" charset="0"/>
              <a:buChar char="•"/>
            </a:pPr>
            <a:r>
              <a:rPr lang="en-US" altLang="zh-CN" dirty="0"/>
              <a:t>Zip code as row</a:t>
            </a:r>
          </a:p>
          <a:p>
            <a:pPr marL="285750" indent="-285750">
              <a:buFont typeface="Arial" panose="020B0604020202020204" pitchFamily="34" charset="0"/>
              <a:buChar char="•"/>
            </a:pPr>
            <a:r>
              <a:rPr lang="en-US" altLang="zh-CN" dirty="0"/>
              <a:t>Income, crime and population as columns</a:t>
            </a:r>
            <a:endParaRPr lang="zh-CN" altLang="en-US" dirty="0"/>
          </a:p>
        </p:txBody>
      </p:sp>
      <p:pic>
        <p:nvPicPr>
          <p:cNvPr id="6" name="Graphic 5" descr="Cell Tower">
            <a:hlinkClick r:id="rId4" action="ppaction://hlinksldjump"/>
            <a:extLst>
              <a:ext uri="{FF2B5EF4-FFF2-40B4-BE49-F238E27FC236}">
                <a16:creationId xmlns:a16="http://schemas.microsoft.com/office/drawing/2014/main" id="{F4B10F06-8284-4D02-B249-5074DF8927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87017" y="690199"/>
            <a:ext cx="914400" cy="914400"/>
          </a:xfrm>
          <a:prstGeom prst="rect">
            <a:avLst/>
          </a:prstGeom>
        </p:spPr>
      </p:pic>
    </p:spTree>
    <p:extLst>
      <p:ext uri="{BB962C8B-B14F-4D97-AF65-F5344CB8AC3E}">
        <p14:creationId xmlns:p14="http://schemas.microsoft.com/office/powerpoint/2010/main" val="220025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722F9-9C99-4A59-930C-3CCA022626E1}"/>
              </a:ext>
            </a:extLst>
          </p:cNvPr>
          <p:cNvSpPr>
            <a:spLocks noGrp="1"/>
          </p:cNvSpPr>
          <p:nvPr>
            <p:ph type="title"/>
          </p:nvPr>
        </p:nvSpPr>
        <p:spPr/>
        <p:txBody>
          <a:bodyPr/>
          <a:lstStyle/>
          <a:p>
            <a:r>
              <a:rPr lang="en-US" altLang="zh-CN" dirty="0"/>
              <a:t>Data processing-normal distribution fit</a:t>
            </a:r>
            <a:endParaRPr lang="zh-CN" altLang="en-US" dirty="0"/>
          </a:p>
        </p:txBody>
      </p:sp>
      <p:pic>
        <p:nvPicPr>
          <p:cNvPr id="5" name="Content Placeholder 4">
            <a:extLst>
              <a:ext uri="{FF2B5EF4-FFF2-40B4-BE49-F238E27FC236}">
                <a16:creationId xmlns:a16="http://schemas.microsoft.com/office/drawing/2014/main" id="{B52B9BCD-76B8-4BFA-BE42-EE86E371C8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535" y="1912915"/>
            <a:ext cx="3371011" cy="2631531"/>
          </a:xfrm>
        </p:spPr>
      </p:pic>
      <p:pic>
        <p:nvPicPr>
          <p:cNvPr id="11" name="Picture 10">
            <a:extLst>
              <a:ext uri="{FF2B5EF4-FFF2-40B4-BE49-F238E27FC236}">
                <a16:creationId xmlns:a16="http://schemas.microsoft.com/office/drawing/2014/main" id="{7AD1CACA-B110-4AC5-ABA5-5D261D201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6736" y="4342220"/>
            <a:ext cx="3869830" cy="2394561"/>
          </a:xfrm>
          <a:prstGeom prst="rect">
            <a:avLst/>
          </a:prstGeom>
        </p:spPr>
      </p:pic>
      <p:pic>
        <p:nvPicPr>
          <p:cNvPr id="9" name="Picture 8">
            <a:extLst>
              <a:ext uri="{FF2B5EF4-FFF2-40B4-BE49-F238E27FC236}">
                <a16:creationId xmlns:a16="http://schemas.microsoft.com/office/drawing/2014/main" id="{E03673D8-E40E-467C-9F05-9F6D6E672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912" y="1912915"/>
            <a:ext cx="3311303" cy="2510831"/>
          </a:xfrm>
          <a:prstGeom prst="rect">
            <a:avLst/>
          </a:prstGeom>
        </p:spPr>
      </p:pic>
      <p:pic>
        <p:nvPicPr>
          <p:cNvPr id="7" name="Picture 6">
            <a:extLst>
              <a:ext uri="{FF2B5EF4-FFF2-40B4-BE49-F238E27FC236}">
                <a16:creationId xmlns:a16="http://schemas.microsoft.com/office/drawing/2014/main" id="{2CDB5CA0-2D40-4EA7-9722-8737AC1A7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302" y="4349393"/>
            <a:ext cx="3764967" cy="2387388"/>
          </a:xfrm>
          <a:prstGeom prst="rect">
            <a:avLst/>
          </a:prstGeom>
        </p:spPr>
      </p:pic>
      <p:pic>
        <p:nvPicPr>
          <p:cNvPr id="20" name="Graphic 19" descr="Upward trend">
            <a:extLst>
              <a:ext uri="{FF2B5EF4-FFF2-40B4-BE49-F238E27FC236}">
                <a16:creationId xmlns:a16="http://schemas.microsoft.com/office/drawing/2014/main" id="{39241D15-E2D4-4614-A863-E8E5694FD3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14451" y="690199"/>
            <a:ext cx="914400" cy="914400"/>
          </a:xfrm>
          <a:prstGeom prst="rect">
            <a:avLst/>
          </a:prstGeom>
        </p:spPr>
      </p:pic>
      <p:sp>
        <p:nvSpPr>
          <p:cNvPr id="3" name="Rectangle 2">
            <a:extLst>
              <a:ext uri="{FF2B5EF4-FFF2-40B4-BE49-F238E27FC236}">
                <a16:creationId xmlns:a16="http://schemas.microsoft.com/office/drawing/2014/main" id="{5977FD38-4444-4723-8AF4-018A78D2CD39}"/>
              </a:ext>
            </a:extLst>
          </p:cNvPr>
          <p:cNvSpPr/>
          <p:nvPr/>
        </p:nvSpPr>
        <p:spPr>
          <a:xfrm>
            <a:off x="2304561" y="1972392"/>
            <a:ext cx="799899" cy="369332"/>
          </a:xfrm>
          <a:prstGeom prst="rect">
            <a:avLst/>
          </a:prstGeom>
        </p:spPr>
        <p:txBody>
          <a:bodyPr wrap="none">
            <a:spAutoFit/>
          </a:bodyPr>
          <a:lstStyle/>
          <a:p>
            <a:r>
              <a:rPr lang="zh-CN" altLang="en-US" dirty="0"/>
              <a:t>before</a:t>
            </a:r>
          </a:p>
        </p:txBody>
      </p:sp>
      <p:sp>
        <p:nvSpPr>
          <p:cNvPr id="4" name="Rectangle 3">
            <a:extLst>
              <a:ext uri="{FF2B5EF4-FFF2-40B4-BE49-F238E27FC236}">
                <a16:creationId xmlns:a16="http://schemas.microsoft.com/office/drawing/2014/main" id="{4A006E97-6599-44ED-AF98-C2CF6264FFE7}"/>
              </a:ext>
            </a:extLst>
          </p:cNvPr>
          <p:cNvSpPr/>
          <p:nvPr/>
        </p:nvSpPr>
        <p:spPr>
          <a:xfrm>
            <a:off x="2508966" y="4408870"/>
            <a:ext cx="799899" cy="369332"/>
          </a:xfrm>
          <a:prstGeom prst="rect">
            <a:avLst/>
          </a:prstGeom>
        </p:spPr>
        <p:txBody>
          <a:bodyPr wrap="none">
            <a:spAutoFit/>
          </a:bodyPr>
          <a:lstStyle/>
          <a:p>
            <a:r>
              <a:rPr lang="zh-CN" altLang="en-US" dirty="0"/>
              <a:t>before</a:t>
            </a:r>
          </a:p>
        </p:txBody>
      </p:sp>
      <p:sp>
        <p:nvSpPr>
          <p:cNvPr id="6" name="Rectangle 5">
            <a:extLst>
              <a:ext uri="{FF2B5EF4-FFF2-40B4-BE49-F238E27FC236}">
                <a16:creationId xmlns:a16="http://schemas.microsoft.com/office/drawing/2014/main" id="{7E31F204-96E5-4DD8-8B60-EE6344CC92DA}"/>
              </a:ext>
            </a:extLst>
          </p:cNvPr>
          <p:cNvSpPr/>
          <p:nvPr/>
        </p:nvSpPr>
        <p:spPr>
          <a:xfrm>
            <a:off x="8164524" y="1912915"/>
            <a:ext cx="634469" cy="369332"/>
          </a:xfrm>
          <a:prstGeom prst="rect">
            <a:avLst/>
          </a:prstGeom>
        </p:spPr>
        <p:txBody>
          <a:bodyPr wrap="none">
            <a:spAutoFit/>
          </a:bodyPr>
          <a:lstStyle/>
          <a:p>
            <a:r>
              <a:rPr lang="zh-CN" altLang="en-US" dirty="0"/>
              <a:t>after</a:t>
            </a:r>
          </a:p>
        </p:txBody>
      </p:sp>
      <p:sp>
        <p:nvSpPr>
          <p:cNvPr id="8" name="Rectangle 7">
            <a:extLst>
              <a:ext uri="{FF2B5EF4-FFF2-40B4-BE49-F238E27FC236}">
                <a16:creationId xmlns:a16="http://schemas.microsoft.com/office/drawing/2014/main" id="{1EF7EA3B-3A29-4D64-9569-0BB39E7F314F}"/>
              </a:ext>
            </a:extLst>
          </p:cNvPr>
          <p:cNvSpPr/>
          <p:nvPr/>
        </p:nvSpPr>
        <p:spPr>
          <a:xfrm>
            <a:off x="8168902" y="4239080"/>
            <a:ext cx="634469" cy="369332"/>
          </a:xfrm>
          <a:prstGeom prst="rect">
            <a:avLst/>
          </a:prstGeom>
        </p:spPr>
        <p:txBody>
          <a:bodyPr wrap="none">
            <a:spAutoFit/>
          </a:bodyPr>
          <a:lstStyle/>
          <a:p>
            <a:r>
              <a:rPr lang="zh-CN" altLang="en-US" dirty="0"/>
              <a:t>after</a:t>
            </a:r>
          </a:p>
        </p:txBody>
      </p:sp>
    </p:spTree>
    <p:extLst>
      <p:ext uri="{BB962C8B-B14F-4D97-AF65-F5344CB8AC3E}">
        <p14:creationId xmlns:p14="http://schemas.microsoft.com/office/powerpoint/2010/main" val="269811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9C85-123B-4F3F-BF48-9F9E3FFD5975}"/>
              </a:ext>
            </a:extLst>
          </p:cNvPr>
          <p:cNvSpPr>
            <a:spLocks noGrp="1"/>
          </p:cNvSpPr>
          <p:nvPr>
            <p:ph type="title"/>
          </p:nvPr>
        </p:nvSpPr>
        <p:spPr/>
        <p:txBody>
          <a:bodyPr/>
          <a:lstStyle/>
          <a:p>
            <a:r>
              <a:rPr lang="en-US" altLang="zh-CN" dirty="0"/>
              <a:t>Data processing-missing value cleaning</a:t>
            </a:r>
            <a:endParaRPr lang="zh-CN" altLang="en-US" dirty="0"/>
          </a:p>
        </p:txBody>
      </p:sp>
      <p:pic>
        <p:nvPicPr>
          <p:cNvPr id="7" name="Picture 6">
            <a:extLst>
              <a:ext uri="{FF2B5EF4-FFF2-40B4-BE49-F238E27FC236}">
                <a16:creationId xmlns:a16="http://schemas.microsoft.com/office/drawing/2014/main" id="{AE7497A7-EE69-4000-84C3-555F948CF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0830" y="2190749"/>
            <a:ext cx="4395771" cy="3715033"/>
          </a:xfrm>
          <a:prstGeom prst="rect">
            <a:avLst/>
          </a:prstGeom>
        </p:spPr>
      </p:pic>
      <p:pic>
        <p:nvPicPr>
          <p:cNvPr id="9" name="Picture 8">
            <a:extLst>
              <a:ext uri="{FF2B5EF4-FFF2-40B4-BE49-F238E27FC236}">
                <a16:creationId xmlns:a16="http://schemas.microsoft.com/office/drawing/2014/main" id="{7EC8B583-E3FA-4F13-B2BD-C7BEBDD20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87" y="2044436"/>
            <a:ext cx="6696338" cy="3861346"/>
          </a:xfrm>
          <a:prstGeom prst="rect">
            <a:avLst/>
          </a:prstGeom>
        </p:spPr>
      </p:pic>
      <p:pic>
        <p:nvPicPr>
          <p:cNvPr id="13" name="Content Placeholder 12" descr="Single gear">
            <a:extLst>
              <a:ext uri="{FF2B5EF4-FFF2-40B4-BE49-F238E27FC236}">
                <a16:creationId xmlns:a16="http://schemas.microsoft.com/office/drawing/2014/main" id="{6F8677C4-CF00-47E8-9C6D-3CEFDBF727BC}"/>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58715" y="690199"/>
            <a:ext cx="914400" cy="914400"/>
          </a:xfrm>
        </p:spPr>
      </p:pic>
    </p:spTree>
    <p:extLst>
      <p:ext uri="{BB962C8B-B14F-4D97-AF65-F5344CB8AC3E}">
        <p14:creationId xmlns:p14="http://schemas.microsoft.com/office/powerpoint/2010/main" val="395433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ED42D-816E-4A4B-AD3C-092FEA8A54F4}"/>
              </a:ext>
            </a:extLst>
          </p:cNvPr>
          <p:cNvSpPr>
            <a:spLocks noGrp="1"/>
          </p:cNvSpPr>
          <p:nvPr>
            <p:ph type="title"/>
          </p:nvPr>
        </p:nvSpPr>
        <p:spPr/>
        <p:txBody>
          <a:bodyPr/>
          <a:lstStyle/>
          <a:p>
            <a:r>
              <a:rPr lang="en-US" altLang="zh-CN" dirty="0"/>
              <a:t>Data processing-heatmap-</a:t>
            </a:r>
            <a:r>
              <a:rPr lang="en-US" altLang="zh-CN" dirty="0" err="1"/>
              <a:t>pearson</a:t>
            </a:r>
            <a:r>
              <a:rPr lang="en-US" altLang="zh-CN" dirty="0"/>
              <a:t> correlation</a:t>
            </a:r>
            <a:endParaRPr lang="zh-CN" altLang="en-US" dirty="0"/>
          </a:p>
        </p:txBody>
      </p:sp>
      <p:pic>
        <p:nvPicPr>
          <p:cNvPr id="5" name="Content Placeholder 4">
            <a:extLst>
              <a:ext uri="{FF2B5EF4-FFF2-40B4-BE49-F238E27FC236}">
                <a16:creationId xmlns:a16="http://schemas.microsoft.com/office/drawing/2014/main" id="{7852DE20-6F55-4AA1-B73B-40A0413710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605" y="2156868"/>
            <a:ext cx="5009089" cy="4432323"/>
          </a:xfrm>
        </p:spPr>
      </p:pic>
      <p:pic>
        <p:nvPicPr>
          <p:cNvPr id="7" name="Graphic 6" descr="Stamp">
            <a:extLst>
              <a:ext uri="{FF2B5EF4-FFF2-40B4-BE49-F238E27FC236}">
                <a16:creationId xmlns:a16="http://schemas.microsoft.com/office/drawing/2014/main" id="{D100C704-9091-4C91-BAA6-8C05EFAC45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2528" y="690199"/>
            <a:ext cx="914400" cy="914400"/>
          </a:xfrm>
          <a:prstGeom prst="rect">
            <a:avLst/>
          </a:prstGeom>
        </p:spPr>
      </p:pic>
      <p:sp>
        <p:nvSpPr>
          <p:cNvPr id="4" name="TextBox 3">
            <a:extLst>
              <a:ext uri="{FF2B5EF4-FFF2-40B4-BE49-F238E27FC236}">
                <a16:creationId xmlns:a16="http://schemas.microsoft.com/office/drawing/2014/main" id="{F802F0C6-D61E-46E2-89D9-0E5BDE2C1361}"/>
              </a:ext>
            </a:extLst>
          </p:cNvPr>
          <p:cNvSpPr txBox="1"/>
          <p:nvPr/>
        </p:nvSpPr>
        <p:spPr>
          <a:xfrm>
            <a:off x="6782539" y="2782188"/>
            <a:ext cx="475843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Important to Sale Price: </a:t>
            </a:r>
          </a:p>
          <a:p>
            <a:pPr marL="285750" indent="-285750">
              <a:buFont typeface="Wingdings" panose="05000000000000000000" pitchFamily="2" charset="2"/>
              <a:buChar char="Ø"/>
            </a:pPr>
            <a:r>
              <a:rPr lang="en-US" dirty="0" err="1"/>
              <a:t>OverallQC</a:t>
            </a:r>
            <a:r>
              <a:rPr lang="en-US" dirty="0"/>
              <a:t>, </a:t>
            </a:r>
          </a:p>
          <a:p>
            <a:pPr marL="285750" indent="-285750">
              <a:buFont typeface="Wingdings" panose="05000000000000000000" pitchFamily="2" charset="2"/>
              <a:buChar char="Ø"/>
            </a:pPr>
            <a:r>
              <a:rPr lang="en-US" dirty="0" err="1"/>
              <a:t>Grlivarea</a:t>
            </a:r>
            <a:r>
              <a:rPr lang="en-US" dirty="0"/>
              <a:t>, </a:t>
            </a:r>
          </a:p>
          <a:p>
            <a:pPr marL="285750" indent="-285750">
              <a:buFont typeface="Wingdings" panose="05000000000000000000" pitchFamily="2" charset="2"/>
              <a:buChar char="Ø"/>
            </a:pPr>
            <a:r>
              <a:rPr lang="en-US" dirty="0" err="1"/>
              <a:t>GarageCars</a:t>
            </a:r>
            <a:r>
              <a:rPr lang="en-US" dirty="0"/>
              <a:t>, </a:t>
            </a:r>
          </a:p>
          <a:p>
            <a:pPr marL="285750" indent="-285750">
              <a:buFont typeface="Wingdings" panose="05000000000000000000" pitchFamily="2" charset="2"/>
              <a:buChar char="Ø"/>
            </a:pPr>
            <a:r>
              <a:rPr lang="en-US" dirty="0" err="1"/>
              <a:t>Fullbath</a:t>
            </a:r>
            <a:r>
              <a:rPr lang="en-US" dirty="0"/>
              <a:t>, </a:t>
            </a:r>
          </a:p>
          <a:p>
            <a:pPr marL="285750" indent="-285750">
              <a:buFont typeface="Wingdings" panose="05000000000000000000" pitchFamily="2" charset="2"/>
              <a:buChar char="Ø"/>
            </a:pPr>
            <a:r>
              <a:rPr lang="en-US" dirty="0" err="1"/>
              <a:t>YearBuilt</a:t>
            </a:r>
            <a:endParaRPr lang="en-US" dirty="0"/>
          </a:p>
          <a:p>
            <a:endParaRPr lang="en-US" dirty="0"/>
          </a:p>
          <a:p>
            <a:pPr marL="285750" indent="-285750">
              <a:buFont typeface="Arial" panose="020B0604020202020204" pitchFamily="34" charset="0"/>
              <a:buChar char="•"/>
            </a:pPr>
            <a:r>
              <a:rPr lang="en-US" sz="2400" dirty="0"/>
              <a:t>Correlation:</a:t>
            </a:r>
          </a:p>
          <a:p>
            <a:pPr marL="285750" indent="-285750">
              <a:buFont typeface="Wingdings" panose="05000000000000000000" pitchFamily="2" charset="2"/>
              <a:buChar char="Ø"/>
            </a:pPr>
            <a:r>
              <a:rPr lang="en-US" dirty="0" err="1"/>
              <a:t>TotalBsmtSf</a:t>
            </a:r>
            <a:r>
              <a:rPr lang="en-US" dirty="0"/>
              <a:t>, 1srFlrSF</a:t>
            </a:r>
          </a:p>
          <a:p>
            <a:pPr marL="285750" indent="-285750">
              <a:buFont typeface="Wingdings" panose="05000000000000000000" pitchFamily="2" charset="2"/>
              <a:buChar char="Ø"/>
            </a:pPr>
            <a:r>
              <a:rPr lang="en-US" dirty="0" err="1"/>
              <a:t>GarageCars</a:t>
            </a:r>
            <a:r>
              <a:rPr lang="en-US" dirty="0"/>
              <a:t>, </a:t>
            </a:r>
            <a:r>
              <a:rPr lang="en-US" dirty="0" err="1"/>
              <a:t>GarageArea</a:t>
            </a:r>
            <a:endParaRPr lang="en-US" dirty="0"/>
          </a:p>
        </p:txBody>
      </p:sp>
    </p:spTree>
    <p:extLst>
      <p:ext uri="{BB962C8B-B14F-4D97-AF65-F5344CB8AC3E}">
        <p14:creationId xmlns:p14="http://schemas.microsoft.com/office/powerpoint/2010/main" val="72767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63BE-BD86-4721-BC48-B726A1833C2B}"/>
              </a:ext>
            </a:extLst>
          </p:cNvPr>
          <p:cNvSpPr>
            <a:spLocks noGrp="1"/>
          </p:cNvSpPr>
          <p:nvPr>
            <p:ph type="title"/>
          </p:nvPr>
        </p:nvSpPr>
        <p:spPr/>
        <p:txBody>
          <a:bodyPr/>
          <a:lstStyle/>
          <a:p>
            <a:r>
              <a:rPr lang="en-US" altLang="zh-CN" dirty="0"/>
              <a:t>Data processing-outlier cleaning</a:t>
            </a:r>
            <a:endParaRPr lang="zh-CN" altLang="en-US" dirty="0"/>
          </a:p>
        </p:txBody>
      </p:sp>
      <p:pic>
        <p:nvPicPr>
          <p:cNvPr id="5" name="Content Placeholder 4">
            <a:extLst>
              <a:ext uri="{FF2B5EF4-FFF2-40B4-BE49-F238E27FC236}">
                <a16:creationId xmlns:a16="http://schemas.microsoft.com/office/drawing/2014/main" id="{D3A00A07-4C1A-45B5-A342-8A6849E575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34" t="1381" r="16129" b="-1381"/>
          <a:stretch/>
        </p:blipFill>
        <p:spPr>
          <a:xfrm>
            <a:off x="350126" y="2781431"/>
            <a:ext cx="4491822" cy="3537310"/>
          </a:xfrm>
        </p:spPr>
      </p:pic>
      <p:pic>
        <p:nvPicPr>
          <p:cNvPr id="7" name="Picture 6">
            <a:extLst>
              <a:ext uri="{FF2B5EF4-FFF2-40B4-BE49-F238E27FC236}">
                <a16:creationId xmlns:a16="http://schemas.microsoft.com/office/drawing/2014/main" id="{F828AA18-B2B1-4B87-AEA0-34496ECFE362}"/>
              </a:ext>
            </a:extLst>
          </p:cNvPr>
          <p:cNvPicPr>
            <a:picLocks noChangeAspect="1"/>
          </p:cNvPicPr>
          <p:nvPr/>
        </p:nvPicPr>
        <p:blipFill rotWithShape="1">
          <a:blip r:embed="rId3">
            <a:extLst>
              <a:ext uri="{28A0092B-C50C-407E-A947-70E740481C1C}">
                <a14:useLocalDpi xmlns:a14="http://schemas.microsoft.com/office/drawing/2010/main" val="0"/>
              </a:ext>
            </a:extLst>
          </a:blip>
          <a:srcRect r="10270"/>
          <a:stretch/>
        </p:blipFill>
        <p:spPr>
          <a:xfrm>
            <a:off x="5344357" y="2781431"/>
            <a:ext cx="6497517" cy="3878982"/>
          </a:xfrm>
          <a:prstGeom prst="rect">
            <a:avLst/>
          </a:prstGeom>
        </p:spPr>
      </p:pic>
      <p:pic>
        <p:nvPicPr>
          <p:cNvPr id="9" name="Graphic 8" descr="Radioactive">
            <a:extLst>
              <a:ext uri="{FF2B5EF4-FFF2-40B4-BE49-F238E27FC236}">
                <a16:creationId xmlns:a16="http://schemas.microsoft.com/office/drawing/2014/main" id="{7B8C6887-8C9D-456D-BFA2-A3EBEFCDFC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8737" y="690199"/>
            <a:ext cx="914400" cy="914400"/>
          </a:xfrm>
          <a:prstGeom prst="rect">
            <a:avLst/>
          </a:prstGeom>
        </p:spPr>
      </p:pic>
      <p:sp>
        <p:nvSpPr>
          <p:cNvPr id="3" name="Rectangle 2">
            <a:extLst>
              <a:ext uri="{FF2B5EF4-FFF2-40B4-BE49-F238E27FC236}">
                <a16:creationId xmlns:a16="http://schemas.microsoft.com/office/drawing/2014/main" id="{5D5CA6E7-2495-4700-955E-CDCD536F919A}"/>
              </a:ext>
            </a:extLst>
          </p:cNvPr>
          <p:cNvSpPr/>
          <p:nvPr/>
        </p:nvSpPr>
        <p:spPr>
          <a:xfrm>
            <a:off x="3138644" y="2120277"/>
            <a:ext cx="3761992" cy="369332"/>
          </a:xfrm>
          <a:prstGeom prst="rect">
            <a:avLst/>
          </a:prstGeom>
        </p:spPr>
        <p:txBody>
          <a:bodyPr wrap="none">
            <a:spAutoFit/>
          </a:bodyPr>
          <a:lstStyle/>
          <a:p>
            <a:r>
              <a:rPr lang="en-US" altLang="zh-CN" dirty="0"/>
              <a:t>T</a:t>
            </a:r>
            <a:r>
              <a:rPr lang="zh-CN" altLang="en-US" dirty="0"/>
              <a:t>ake ground living area as an example</a:t>
            </a:r>
          </a:p>
        </p:txBody>
      </p:sp>
    </p:spTree>
    <p:extLst>
      <p:ext uri="{BB962C8B-B14F-4D97-AF65-F5344CB8AC3E}">
        <p14:creationId xmlns:p14="http://schemas.microsoft.com/office/powerpoint/2010/main" val="238831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4007</TotalTime>
  <Words>934</Words>
  <Application>Microsoft Office PowerPoint</Application>
  <PresentationFormat>Widescreen</PresentationFormat>
  <Paragraphs>175</Paragraphs>
  <Slides>29</Slides>
  <Notes>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Wingdings</vt:lpstr>
      <vt:lpstr>Educational subjects 16x9</vt:lpstr>
      <vt:lpstr>DATA MINING FOR BUSINESS REAL ESTATE PROJECT </vt:lpstr>
      <vt:lpstr>Introduction- Background</vt:lpstr>
      <vt:lpstr>Data Description</vt:lpstr>
      <vt:lpstr>Methodology </vt:lpstr>
      <vt:lpstr>Data Description</vt:lpstr>
      <vt:lpstr>Data processing-normal distribution fit</vt:lpstr>
      <vt:lpstr>Data processing-missing value cleaning</vt:lpstr>
      <vt:lpstr>Data processing-heatmap-pearson correlation</vt:lpstr>
      <vt:lpstr>Data processing-outlier cleaning</vt:lpstr>
      <vt:lpstr>Data processing-transforming</vt:lpstr>
      <vt:lpstr>Cluster for training data </vt:lpstr>
      <vt:lpstr>Cluster for training data-PCA</vt:lpstr>
      <vt:lpstr>Cluster for testing data-PCA</vt:lpstr>
      <vt:lpstr>Classification-divide target attribute</vt:lpstr>
      <vt:lpstr>Classification-dimensionality reduction</vt:lpstr>
      <vt:lpstr>Classification-model operation in training data</vt:lpstr>
      <vt:lpstr>C&amp;R Tree iteration</vt:lpstr>
      <vt:lpstr>Classification-model accuracy</vt:lpstr>
      <vt:lpstr>Specific Conclusions</vt:lpstr>
      <vt:lpstr>Classification-models operation in testing data </vt:lpstr>
      <vt:lpstr> General Insight and Rules for customers</vt:lpstr>
      <vt:lpstr>Linear Regression-internal factor</vt:lpstr>
      <vt:lpstr>Linear Regression-piecewise regression</vt:lpstr>
      <vt:lpstr>Top factors in each housing price class</vt:lpstr>
      <vt:lpstr>Linear regression-external factor</vt:lpstr>
      <vt:lpstr>Linear regression-external factor</vt:lpstr>
      <vt:lpstr>Linear regression-external factor</vt:lpstr>
      <vt:lpstr>Connection and inference</vt:lpstr>
      <vt:lpstr>Accurate Segment and prediction for Experts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FOR BUSINESS REAL ESTATE ROJECT</dc:title>
  <dc:creator>Yicheng Ren</dc:creator>
  <cp:lastModifiedBy>Tiange Li</cp:lastModifiedBy>
  <cp:revision>35</cp:revision>
  <dcterms:created xsi:type="dcterms:W3CDTF">2018-12-10T01:25:46Z</dcterms:created>
  <dcterms:modified xsi:type="dcterms:W3CDTF">2018-12-15T03:31:31Z</dcterms:modified>
</cp:coreProperties>
</file>